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def" i="def">
        <a:font>
          <a:latin typeface="Helvetica Light"/>
          <a:ea typeface="Helvetica Light"/>
          <a:cs typeface="Helvetica Light"/>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def" i="def">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def" i="def">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def" i="def">
        <a:font>
          <a:latin typeface="Helvetica Light"/>
          <a:ea typeface="Helvetica Light"/>
          <a:cs typeface="Helvetica Light"/>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def" i="def">
        <a:font>
          <a:latin typeface="Helvetica Light"/>
          <a:ea typeface="Helvetica Light"/>
          <a:cs typeface="Helvetica Light"/>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def" i="def">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def" i="def">
        <a:font>
          <a:latin typeface="Helvetica Light"/>
          <a:ea typeface="Helvetica Light"/>
          <a:cs typeface="Helvetica Light"/>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def" i="def">
        <a:font>
          <a:latin typeface="Helvetica Light"/>
          <a:ea typeface="Helvetica Light"/>
          <a:cs typeface="Helvetica Light"/>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de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de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de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8F44A2F1-9E1F-4B54-A3A2-5F16C0AD49E2}"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8C8D8F">
              <a:alpha val="30000"/>
            </a:srgbClr>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D51ADE6A-740E-44AE-83CC-AE7238B6C88D}"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AF4"/>
          </a:solidFill>
        </a:fill>
      </a:tcStyle>
    </a:wholeTbl>
    <a:band2H>
      <a:tcTxStyle b="def" i="def"/>
      <a:tcStyle>
        <a:tcBdr/>
        <a:fill>
          <a:solidFill>
            <a:srgbClr val="F1F5FA"/>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Row>
  </a:tblStyle>
  <a:tblStyle styleId="{4A9BC294-FFE2-49D5-8D69-9E1BD2C41BD5}"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AF4"/>
          </a:solidFill>
        </a:fill>
      </a:tcStyle>
    </a:wholeTbl>
    <a:band2H>
      <a:tcTxStyle b="def" i="def"/>
      <a:tcStyle>
        <a:tcBdr/>
        <a:fill>
          <a:solidFill>
            <a:srgbClr val="F1F5FA"/>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p:nvPr>
            <p:ph type="sldImg"/>
          </p:nvPr>
        </p:nvSpPr>
        <p:spPr>
          <a:xfrm>
            <a:off x="1143000" y="685800"/>
            <a:ext cx="4572000" cy="3429000"/>
          </a:xfrm>
          <a:prstGeom prst="rect">
            <a:avLst/>
          </a:prstGeom>
        </p:spPr>
        <p:txBody>
          <a:bodyPr/>
          <a:lstStyle/>
          <a:p>
            <a:pPr/>
          </a:p>
        </p:txBody>
      </p:sp>
      <p:sp>
        <p:nvSpPr>
          <p:cNvPr id="243" name="Shape 24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a:latin typeface="Lucida Grande"/>
        <a:ea typeface="Lucida Grande"/>
        <a:cs typeface="Lucida Grande"/>
        <a:sym typeface="Lucida Grande"/>
      </a:defRPr>
    </a:lvl1pPr>
    <a:lvl2pPr indent="228600" defTabSz="584200" latinLnBrk="0">
      <a:defRPr>
        <a:latin typeface="Lucida Grande"/>
        <a:ea typeface="Lucida Grande"/>
        <a:cs typeface="Lucida Grande"/>
        <a:sym typeface="Lucida Grande"/>
      </a:defRPr>
    </a:lvl2pPr>
    <a:lvl3pPr indent="457200" defTabSz="584200" latinLnBrk="0">
      <a:defRPr>
        <a:latin typeface="Lucida Grande"/>
        <a:ea typeface="Lucida Grande"/>
        <a:cs typeface="Lucida Grande"/>
        <a:sym typeface="Lucida Grande"/>
      </a:defRPr>
    </a:lvl3pPr>
    <a:lvl4pPr indent="685800" defTabSz="584200" latinLnBrk="0">
      <a:defRPr>
        <a:latin typeface="Lucida Grande"/>
        <a:ea typeface="Lucida Grande"/>
        <a:cs typeface="Lucida Grande"/>
        <a:sym typeface="Lucida Grande"/>
      </a:defRPr>
    </a:lvl4pPr>
    <a:lvl5pPr indent="914400" defTabSz="584200" latinLnBrk="0">
      <a:defRPr>
        <a:latin typeface="Lucida Grande"/>
        <a:ea typeface="Lucida Grande"/>
        <a:cs typeface="Lucida Grande"/>
        <a:sym typeface="Lucida Grande"/>
      </a:defRPr>
    </a:lvl5pPr>
    <a:lvl6pPr indent="1143000" defTabSz="584200" latinLnBrk="0">
      <a:defRPr>
        <a:latin typeface="Lucida Grande"/>
        <a:ea typeface="Lucida Grande"/>
        <a:cs typeface="Lucida Grande"/>
        <a:sym typeface="Lucida Grande"/>
      </a:defRPr>
    </a:lvl6pPr>
    <a:lvl7pPr indent="1371600" defTabSz="584200" latinLnBrk="0">
      <a:defRPr>
        <a:latin typeface="Lucida Grande"/>
        <a:ea typeface="Lucida Grande"/>
        <a:cs typeface="Lucida Grande"/>
        <a:sym typeface="Lucida Grande"/>
      </a:defRPr>
    </a:lvl7pPr>
    <a:lvl8pPr indent="1600200" defTabSz="584200" latinLnBrk="0">
      <a:defRPr>
        <a:latin typeface="Lucida Grande"/>
        <a:ea typeface="Lucida Grande"/>
        <a:cs typeface="Lucida Grande"/>
        <a:sym typeface="Lucida Grande"/>
      </a:defRPr>
    </a:lvl8pPr>
    <a:lvl9pPr indent="1828800" defTabSz="584200" latinLnBrk="0">
      <a:defRPr>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7.xml.rels><?xml version="1.0" encoding="UTF-8" standalone="yes"?><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8.xml.rels><?xml version="1.0" encoding="UTF-8" standalone="yes"?><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9.xml.rels><?xml version="1.0" encoding="UTF-8" standalone="yes"?><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0.xml.rels><?xml version="1.0" encoding="UTF-8" standalone="yes"?><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1.xml.rels><?xml version="1.0" encoding="UTF-8" standalone="yes"?><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 Id="rId3" Type="http://schemas.openxmlformats.org/officeDocument/2006/relationships/hyperlink" Target="http://www.thenightjourney.com/" TargetMode="External"/></Relationships>

</file>

<file path=ppt/notesSlides/_rels/notesSlide32.xml.rels><?xml version="1.0" encoding="UTF-8" standalone="yes"?><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3.xml.rels><?xml version="1.0" encoding="UTF-8" standalone="yes"?><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p>
            <a:pPr/>
            <a:r>
              <a:t>Transformatorische Bildungstheorien gehen davon aus, dass Bildungsprozesse sich als strukturelle Veränderung von Welt- und Selbstbezügen, als Erweiterung von Rahmungen, verstehen lassen. Jeder Rahmungswechsel (jedes „Scheitern des Versuchs vereinheitlichender Selbst- und Weltdeutungen“; Koller 2007, 65) bringt dabei notwendig auch eine Entgrenzung in Bezug auf die vorangegangenen Rahmungen mit sich. </a:t>
            </a:r>
          </a:p>
          <a:p>
            <a:pPr/>
            <a:r>
              <a:t>Dieses Moment der Transgression lässt sich umgekehrt als Möglichkeitsbedingung transformatorischer Prozesse verstehen. „Kunst“ in der Moderne als paradigmatischer „Transgressionsgenerator“ zeigt, dass sich zwar nicht wirklich Möglichkeitsbedingungen von Transgressionen, aber doch typische Strukturaspekte für transgressive Prozesse aufzeigen lassen.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Shape 302"/>
          <p:cNvSpPr/>
          <p:nvPr>
            <p:ph type="sldImg"/>
          </p:nvPr>
        </p:nvSpPr>
        <p:spPr>
          <a:prstGeom prst="rect">
            <a:avLst/>
          </a:prstGeom>
        </p:spPr>
        <p:txBody>
          <a:bodyPr/>
          <a:lstStyle/>
          <a:p>
            <a:pPr/>
          </a:p>
        </p:txBody>
      </p:sp>
      <p:sp>
        <p:nvSpPr>
          <p:cNvPr id="303" name="Shape 303"/>
          <p:cNvSpPr/>
          <p:nvPr>
            <p:ph type="body" sz="quarter" idx="1"/>
          </p:nvPr>
        </p:nvSpPr>
        <p:spPr>
          <a:prstGeom prst="rect">
            <a:avLst/>
          </a:prstGeom>
        </p:spPr>
        <p:txBody>
          <a:bodyPr/>
          <a:lstStyle/>
          <a:p>
            <a:pPr/>
            <a:r>
              <a:t>Zweitens, und dies ist ein wesentlicher Punkt, unterscheidet Nohl unterschiedliche Formen der Verfestigung oder Etablierung räumlicher Arrangements – und das heißt mithin, typischer Relationierungen von menschlichen und dinglichen Akteuren, die überhaupt Raumordnungen, bis in ihre architekturalen Manifestationen, als solche entstehen lassen. (z.B. Entstehung des Kinderzimmers oder auch Entstehung des Theaterraums).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a:p>
        </p:txBody>
      </p:sp>
      <p:sp>
        <p:nvSpPr>
          <p:cNvPr id="308" name="Shape 308"/>
          <p:cNvSpPr/>
          <p:nvPr>
            <p:ph type="body" sz="quarter" idx="1"/>
          </p:nvPr>
        </p:nvSpPr>
        <p:spPr>
          <a:prstGeom prst="rect">
            <a:avLst/>
          </a:prstGeom>
        </p:spPr>
        <p:txBody>
          <a:bodyPr/>
          <a:lstStyle/>
          <a:p>
            <a:pPr/>
            <a:r>
              <a:t>Ich bin aus Zeitgründen gezwungen, diese von Nohl differenzierter ausgearbeiteten Bezüge nur andeutend darstellen.</a:t>
            </a:r>
          </a:p>
          <a:p>
            <a:pPr/>
          </a:p>
          <a:p>
            <a:pPr/>
            <a:r>
              <a:t>Konjunktive Transaktionsräume „entstehen in der unmittelbaren existentiellen Berührung von Menschen und Dingen“ (8); sie formen sich zusammen mit anderen habituellen Erfahrungsmustern sozusagen den internalisierten, selbstverständlich gewordenen und somit unhinterfragten Raum.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ph type="sldImg"/>
          </p:nvPr>
        </p:nvSpPr>
        <p:spPr>
          <a:prstGeom prst="rect">
            <a:avLst/>
          </a:prstGeom>
        </p:spPr>
        <p:txBody>
          <a:bodyPr/>
          <a:lstStyle/>
          <a:p>
            <a:pPr/>
          </a:p>
        </p:txBody>
      </p:sp>
      <p:sp>
        <p:nvSpPr>
          <p:cNvPr id="313" name="Shape 313"/>
          <p:cNvSpPr/>
          <p:nvPr>
            <p:ph type="body" sz="quarter" idx="1"/>
          </p:nvPr>
        </p:nvSpPr>
        <p:spPr>
          <a:prstGeom prst="rect">
            <a:avLst/>
          </a:prstGeom>
        </p:spPr>
        <p:txBody>
          <a:bodyPr/>
          <a:lstStyle/>
          <a:p>
            <a:pPr/>
            <a:r>
              <a:t>Institutionalisierte Transaktionsräume repräsentieren gesellschaftliche Erwartungen und Regeln auch unabhängig von subjektiver Erfahrung. Der Raum des Theaters etwa repräsentiert eine bestimmte Idee von Theater, Theaterrezeption, Schauspiel und Zuschauersubjekten, die nicht notwendig dem Habitus der Anwesenden entsprechen muss.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Shape 317"/>
          <p:cNvSpPr/>
          <p:nvPr>
            <p:ph type="sldImg"/>
          </p:nvPr>
        </p:nvSpPr>
        <p:spPr>
          <a:prstGeom prst="rect">
            <a:avLst/>
          </a:prstGeom>
        </p:spPr>
        <p:txBody>
          <a:bodyPr/>
          <a:lstStyle/>
          <a:p>
            <a:pPr/>
          </a:p>
        </p:txBody>
      </p:sp>
      <p:sp>
        <p:nvSpPr>
          <p:cNvPr id="318" name="Shape 318"/>
          <p:cNvSpPr/>
          <p:nvPr>
            <p:ph type="body" sz="quarter" idx="1"/>
          </p:nvPr>
        </p:nvSpPr>
        <p:spPr>
          <a:prstGeom prst="rect">
            <a:avLst/>
          </a:prstGeom>
        </p:spPr>
        <p:txBody>
          <a:bodyPr/>
          <a:lstStyle/>
          <a:p>
            <a:pPr/>
            <a:r>
              <a:t>Organisierte Transaktionsräume hingegen „gehen von vorneherein nicht von habituierten Praktiken zwischen Menschen und Dingen aus, sondern versuchen diese erst zu initiieren bzw. sogar zu erzwingen“ (9). Nohl nennt hier das Beispiel der Pfandschlösser von Einkaufswagen als Moment eines organisiserten Transaktionsraumes.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Shape 323"/>
          <p:cNvSpPr/>
          <p:nvPr>
            <p:ph type="sldImg"/>
          </p:nvPr>
        </p:nvSpPr>
        <p:spPr>
          <a:prstGeom prst="rect">
            <a:avLst/>
          </a:prstGeom>
        </p:spPr>
        <p:txBody>
          <a:bodyPr/>
          <a:lstStyle/>
          <a:p>
            <a:pPr/>
          </a:p>
        </p:txBody>
      </p:sp>
      <p:sp>
        <p:nvSpPr>
          <p:cNvPr id="324" name="Shape 324"/>
          <p:cNvSpPr/>
          <p:nvPr>
            <p:ph type="body" sz="quarter" idx="1"/>
          </p:nvPr>
        </p:nvSpPr>
        <p:spPr>
          <a:prstGeom prst="rect">
            <a:avLst/>
          </a:prstGeom>
        </p:spPr>
        <p:txBody>
          <a:bodyPr/>
          <a:lstStyle/>
          <a:p>
            <a:pPr/>
            <a:r>
              <a:t>Arnd-Michael Nohl hat kürzliche einen sozusagen „raumbildungstheoretischen“ Entwurf vorgelegt, der eine differenziertere bildungstheoretische Diskussion ermöglicht. Er sollte hier durchaus ausführlicher gewürdigt werden, doch leider lassen die engen Zeitslots dazu keine Möglichkeit (Zeit wird für empirisches Material benötigt). </a:t>
            </a:r>
          </a:p>
          <a:p>
            <a:pPr/>
          </a:p>
          <a:p>
            <a:pPr/>
            <a:r>
              <a:t>Raum wird nach Nohl relationale Anordnungen menschlicher und dinglicher Akteure konstituiert (eine Perspektive, die auch an die Raumsoziologie Markus Schroers anschließt und ihrerseits von der ANT inspiriert ist) („transaktional“), und zwar in einem geschichtlichen Prozess (und nicht etwa situativ). Räume entstehen durch Lebenspraxen in konjunktiven Erfahrungsräumen, etwa Milieus, Raumformen und -ordnungen können institutionalisiert werden (Bürgersteige) und somit von unmittelbaren Erfahrungsmilieus gelöst werden. Sie können schließlich organisiert werden und damit prinzipiell unabhängig von konjunktiven Erfahrungen wie auch Institutionalisierungen eigene Wirksamkeiten hervorbringen oder auch erzwingen (Pfandschlösser von Einkaufswagen).</a:t>
            </a:r>
          </a:p>
          <a:p>
            <a:pPr/>
          </a:p>
          <a:p>
            <a:pPr/>
            <a:r>
              <a:t>Da menschliche Erfahrung immer räumlich situiert ist, und Räume nun als transaktionale, also relationale Gebilde verstanden werden können (und müssen), erweisen sich somit – das ist die Pointe der Überlegungen Nohls – auch Bildungsprozesse als solche, in denen die Relationierungen sich verändern. Bildung ist mithin als raumkonstituierender Prozess zu verstehen!</a:t>
            </a:r>
          </a:p>
          <a:p>
            <a:pPr/>
          </a:p>
          <a:p>
            <a:pPr/>
            <a:r>
              <a:t>Dies tritt etwa dort auf, wo die Erwartungen an „konjunktive“, habitualisierte Relationierungen scheitern. Dies kann aufgrund widerständiger Relationierungen auftreten, wie eingangs demonstriert.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Shape 329"/>
          <p:cNvSpPr/>
          <p:nvPr>
            <p:ph type="sldImg"/>
          </p:nvPr>
        </p:nvSpPr>
        <p:spPr>
          <a:prstGeom prst="rect">
            <a:avLst/>
          </a:prstGeom>
        </p:spPr>
        <p:txBody>
          <a:bodyPr/>
          <a:lstStyle/>
          <a:p>
            <a:pPr/>
          </a:p>
        </p:txBody>
      </p:sp>
      <p:sp>
        <p:nvSpPr>
          <p:cNvPr id="330" name="Shape 330"/>
          <p:cNvSpPr/>
          <p:nvPr>
            <p:ph type="body" sz="quarter" idx="1"/>
          </p:nvPr>
        </p:nvSpPr>
        <p:spPr>
          <a:prstGeom prst="rect">
            <a:avLst/>
          </a:prstGeom>
        </p:spPr>
        <p:txBody>
          <a:bodyPr/>
          <a:lstStyle/>
          <a:p>
            <a:pPr/>
            <a:r>
              <a:t>Diese Strukturen – und das ist für unser Thema ebenso maßgeblich – sind wie Gegenstand ästhetisch-medialer Inszenierungen und Reinszenierungen (wie etwa Zentralperspektive).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sldImg"/>
          </p:nvPr>
        </p:nvSpPr>
        <p:spPr>
          <a:prstGeom prst="rect">
            <a:avLst/>
          </a:prstGeom>
        </p:spPr>
        <p:txBody>
          <a:bodyPr/>
          <a:lstStyle/>
          <a:p>
            <a:pPr/>
          </a:p>
        </p:txBody>
      </p:sp>
      <p:sp>
        <p:nvSpPr>
          <p:cNvPr id="334" name="Shape 334"/>
          <p:cNvSpPr/>
          <p:nvPr>
            <p:ph type="body" sz="quarter" idx="1"/>
          </p:nvPr>
        </p:nvSpPr>
        <p:spPr>
          <a:prstGeom prst="rect">
            <a:avLst/>
          </a:prstGeom>
        </p:spPr>
        <p:txBody>
          <a:bodyPr/>
          <a:lstStyle/>
          <a:p>
            <a:pPr/>
            <a:r>
              <a:t>Digitale Räume sind organisierte Transaktionsräume: insofern hier qua Software immer ein Spektrum an „transaktionalen Möglichkeiten“ vorprogrammiert ist, wird softwareseitig immer ein Verhalten erzwungen, das „definierte Zustände“ der Maschine erzeugt. </a:t>
            </a:r>
          </a:p>
          <a:p>
            <a:pPr/>
            <a:r>
              <a:t>In gewisser Weise sind digitale Rauminszenierungen alternativlos, was beispielsweise das Hacken und Modden solcher Räumer geradezu herausfordert.</a:t>
            </a:r>
          </a:p>
          <a:p>
            <a:pPr/>
          </a:p>
          <a:p>
            <a:pPr/>
            <a:r>
              <a:t>Wenn wir uns also mit virtuellen Räumen beschäftigen, sollten wir die weitestgehende Unabhängigkeit dessen, was digital an Raumstrukturen realisierbar ist (und zwar im Prinzip unabhängig davon, ob es für menschliche Kognition vorstellbar ist; vgl. Raumsimulationen in der Makrophysik), im Auge behalten, um an dieser enormen (über bildliche Darstellungsmöglichkeiten weit hinausgehende) Entbindung von Raum von den physikalischen Gegebenheiten und Gesetzen mesokosmisch-menschlicher Raumstrukturen, aber auch von ihren sozialen und kulturellen Formungen, die Realisierung „virtueller Räume“ komparativ (und auch kritisch) zu messen.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7" name="Shape 337"/>
          <p:cNvSpPr/>
          <p:nvPr>
            <p:ph type="sldImg"/>
          </p:nvPr>
        </p:nvSpPr>
        <p:spPr>
          <a:prstGeom prst="rect">
            <a:avLst/>
          </a:prstGeom>
        </p:spPr>
        <p:txBody>
          <a:bodyPr/>
          <a:lstStyle/>
          <a:p>
            <a:pPr/>
          </a:p>
        </p:txBody>
      </p:sp>
      <p:sp>
        <p:nvSpPr>
          <p:cNvPr id="338" name="Shape 338"/>
          <p:cNvSpPr/>
          <p:nvPr>
            <p:ph type="body" sz="quarter" idx="1"/>
          </p:nvPr>
        </p:nvSpPr>
        <p:spPr>
          <a:prstGeom prst="rect">
            <a:avLst/>
          </a:prstGeom>
        </p:spPr>
        <p:txBody>
          <a:bodyPr/>
          <a:lstStyle/>
          <a:p>
            <a:pPr marL="312821" indent="-312821">
              <a:buSzPct val="100000"/>
              <a:buAutoNum type="arabicParenR" startAt="1"/>
            </a:pPr>
            <a:r>
              <a:rPr b="1"/>
              <a:t>Situiertheit im Interface:</a:t>
            </a:r>
            <a:r>
              <a:t> Digitale Rauminszenierungen werden nur durch Interfaces (als) räumlich erfahrbar. Interfaces sind materielle Anordnungen, die ihrerseits einen Ort im körperlichen Erfahrungsraum einnehmen. Sie haben also an sich keinen Ort; sie benötigen den Ort des/der Interfaces; sie sind somit auf Körper bezogen und implizieren auch Körpermodelle (z.B. Ergonomien).</a:t>
            </a:r>
          </a:p>
          <a:p>
            <a:pPr marL="312821" indent="-312821">
              <a:buSzPct val="100000"/>
              <a:buAutoNum type="arabicParenR" startAt="1"/>
            </a:pPr>
            <a:r>
              <a:rPr b="1"/>
              <a:t>Situiertheit im Netzwerk: </a:t>
            </a:r>
            <a:r>
              <a:t>Digitale Rauminszenierungen sind als digitale Objekte (Daten) sowohl verbreitbar als auch erfassbar. Abhängig von Protokollen zur Übertragung und/oder Aufzeichnung kann man sie wie andere digitale Objekte (Bilder, Audio, Film, sonstige Medientypen) streamen oder auch in andere digitale Objektformen mit anderen Eigenschaften – z.B. Videos – transformieren. -&gt; Let’s Play. </a:t>
            </a:r>
            <a:r>
              <a:rPr b="1"/>
              <a:t>Sie sind also potenziell ubiquitär.</a:t>
            </a:r>
            <a:endParaRPr b="1"/>
          </a:p>
          <a:p>
            <a:pPr marL="312821" indent="-312821">
              <a:buSzPct val="100000"/>
              <a:buAutoNum type="arabicParenR" startAt="1"/>
            </a:pPr>
            <a:r>
              <a:rPr b="1"/>
              <a:t>Situiertheit qua Software/Code</a:t>
            </a:r>
            <a:r>
              <a:t>: Digitale Rauminszenierungen „existieren“ nicht als einfacher Datenverbund, sondern als Hybrid von Software und Daten (kulturellen Objekten). Auf verschiedenen Ebenen ist dabei Raum (bzw. sind Raum-Zeit-Verhältnisse) in der Software encodiert. Dieser Konstruktionsprozess setzt eine impizite Raumtheorie voraus, die zumeist einem cartesianisch-newtonschen Containerraummodell folgt (Vorgabe dreier isometrischer Dimensionen, „in“ denen Objekt platziert werden können; ohne Möglichkeit der Transformation dieser Dimensionen oder sonstiger Gestaltungsmöglichkeiten auf der Raumebene selbst). Beispiel Second Life: Orientierung an klassisch-geographischen Raumverhältnissen – Interpretation von „Raum“ als Kugeloberfläche oder auch nur als Fläche – impliziert unmittelbar eine Ökonomie der Knappheit bestimmter Areale (z.B. Strand-Grundstücke).</a:t>
            </a:r>
            <a:br/>
            <a:r>
              <a:t>In diesen klassischen Raum-Modellen legt der Raum als transzendentes Moment die Objekte „cartesianisch“ fest. Solche impliziten Raumtheorien entsprechen weder denen der modernen Physik (Einstein) noch denen raumtheoretische und -soziologischer Diskurse (spacing), sondern entspringen naiv-alltagsweltlichen Erfahrungswelten (der Game-Designer, oder auch des Marketing-Mechanismus im Hinblick auf erwartete marktgängige Anschlussfähigkeiten).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1" name="Shape 341"/>
          <p:cNvSpPr/>
          <p:nvPr>
            <p:ph type="sldImg"/>
          </p:nvPr>
        </p:nvSpPr>
        <p:spPr>
          <a:prstGeom prst="rect">
            <a:avLst/>
          </a:prstGeom>
        </p:spPr>
        <p:txBody>
          <a:bodyPr/>
          <a:lstStyle/>
          <a:p>
            <a:pPr/>
          </a:p>
        </p:txBody>
      </p:sp>
      <p:sp>
        <p:nvSpPr>
          <p:cNvPr id="342" name="Shape 342"/>
          <p:cNvSpPr/>
          <p:nvPr>
            <p:ph type="body" sz="quarter" idx="1"/>
          </p:nvPr>
        </p:nvSpPr>
        <p:spPr>
          <a:prstGeom prst="rect">
            <a:avLst/>
          </a:prstGeom>
        </p:spPr>
        <p:txBody>
          <a:bodyPr/>
          <a:lstStyle/>
          <a:p>
            <a:pPr/>
            <a:r>
              <a:t>(Strukturunterschiede, nur zur Begriffsklärung)</a:t>
            </a:r>
          </a:p>
          <a:p>
            <a:pPr/>
          </a:p>
          <a:p>
            <a:pPr/>
            <a:r>
              <a:t>VW = Multiplayer, simulierte Räume (2D, 2,5D, 3D), keine vordefinierten Spielziele (im engeren Sinn), Fokus auf bestimmte Aktivitäten (Feiern, Wohnen, Bauen …)</a:t>
            </a:r>
          </a:p>
          <a:p>
            <a:pPr/>
          </a:p>
          <a:p>
            <a:pPr/>
            <a:r>
              <a:t>Abgrenzung zu digitalen Spielen hier nicht im Vordergrund, auch die Frage Single- vs. Multiplayer habe ich hier nicht zum Selektionsprinzip gemacht; vielmehr geht es mir um ludische Rauminszenierungen über diese Genre-Unterscheidungen hinweg.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5" name="Shape 345"/>
          <p:cNvSpPr/>
          <p:nvPr>
            <p:ph type="sldImg"/>
          </p:nvPr>
        </p:nvSpPr>
        <p:spPr>
          <a:prstGeom prst="rect">
            <a:avLst/>
          </a:prstGeom>
        </p:spPr>
        <p:txBody>
          <a:bodyPr/>
          <a:lstStyle/>
          <a:p>
            <a:pPr/>
          </a:p>
        </p:txBody>
      </p:sp>
      <p:sp>
        <p:nvSpPr>
          <p:cNvPr id="346" name="Shape 346"/>
          <p:cNvSpPr/>
          <p:nvPr>
            <p:ph type="body" sz="quarter" idx="1"/>
          </p:nvPr>
        </p:nvSpPr>
        <p:spPr>
          <a:prstGeom prst="rect">
            <a:avLst/>
          </a:prstGeom>
        </p:spPr>
        <p:txBody>
          <a:bodyPr/>
          <a:lstStyle/>
          <a:p>
            <a:pPr/>
            <a:r>
              <a:t>Die Thematisierungsmuster von Raum in virtuellen Welten und digitalen Spielen lassen sich m.E. im wesentlichen den folgenden fünf Idealtypen zuordnen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sldImg"/>
          </p:nvPr>
        </p:nvSpPr>
        <p:spPr>
          <a:prstGeom prst="rect">
            <a:avLst/>
          </a:prstGeom>
        </p:spPr>
        <p:txBody>
          <a:bodyPr/>
          <a:lstStyle/>
          <a:p>
            <a:pPr/>
          </a:p>
        </p:txBody>
      </p:sp>
      <p:sp>
        <p:nvSpPr>
          <p:cNvPr id="264" name="Shape 264"/>
          <p:cNvSpPr/>
          <p:nvPr>
            <p:ph type="body" sz="quarter" idx="1"/>
          </p:nvPr>
        </p:nvSpPr>
        <p:spPr>
          <a:prstGeom prst="rect">
            <a:avLst/>
          </a:prstGeom>
        </p:spPr>
        <p:txBody>
          <a:bodyPr/>
          <a:lstStyle/>
          <a:p>
            <a:pPr/>
            <a:r>
              <a:t>Der Fokus auf dieses Moment der Transgression und seine Bedingungen erlaubt es, stärker auf die strukturellen Friktionen der an symbolischen Prozessen stets beteiligten medialen, ästhetischen und propositionalen Aspekte abzuheben. </a:t>
            </a:r>
          </a:p>
          <a:p>
            <a:pPr/>
            <a:r>
              <a:t>Transformationspotenziale ergeben sich aus einer solchen Perspektive vor allem dort, wo die Gefüge des Erscheinens symbolischer Artikulationen Öffnungen aufweisen, die auf Reibungen und Widersprüche zwischen propositionalen, ästhetischen und medialen Dynamiken zurückzuführen sind, so wie es paradigmatisch (aber nicht nur) im Diskurs der modernen Kunst zentraler Gestus geworden ist. </a:t>
            </a:r>
          </a:p>
          <a:p>
            <a:pPr/>
            <a:r>
              <a:t>Ein Anders-Sehen und Anders-Denken wird sicherlich nicht nur, aber insbesondere auch dort möglich, wo über mediale Transformationen, über ästhetische Dekonstruktionen und/oder, freilich auch, über propositionale (explizit-sprachliche) Reflexionen etablierte Rahmungsangebote aufgebrochen und als arbiträr und veränderbar erfahrbar werden.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a:r>
              <a:t>Obwohl im klassischer Containerraum-Modell programmiert, erzeugt The Long Dark über Visualität und atmosphärische Ruhe und Leere eine intensive Raumerfahrung.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ph type="sldImg"/>
          </p:nvPr>
        </p:nvSpPr>
        <p:spPr>
          <a:prstGeom prst="rect">
            <a:avLst/>
          </a:prstGeom>
        </p:spPr>
        <p:txBody>
          <a:bodyPr/>
          <a:lstStyle/>
          <a:p>
            <a:pPr/>
          </a:p>
        </p:txBody>
      </p:sp>
      <p:sp>
        <p:nvSpPr>
          <p:cNvPr id="356" name="Shape 356"/>
          <p:cNvSpPr/>
          <p:nvPr>
            <p:ph type="body" sz="quarter" idx="1"/>
          </p:nvPr>
        </p:nvSpPr>
        <p:spPr>
          <a:prstGeom prst="rect">
            <a:avLst/>
          </a:prstGeom>
        </p:spPr>
        <p:txBody>
          <a:bodyPr/>
          <a:lstStyle/>
          <a:p>
            <a:pPr/>
            <a:r>
              <a:t>Im Prolog zu MSG5 erwacht der (ansonsten omnipotente und unermüdlich tötende) Protagonist aus zehnjährigem Koma, um sofort danach von einer feindlichen Einsatztruppe angegriffe zu werden. Noch erheblich geschwächt, zieht er sich in minutenlangem Gameplay über den Boden, um den Angreifern zu entkommen. Bewegung und Geschwindigkeit sind verzögert wie in einem Alptraum. Die typische und gewohnte Spiel-Raumerfahrung der Reihe MSG und anderer Shooter wird hier zu Beginn gründlich negiert.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1" name="Shape 361"/>
          <p:cNvSpPr/>
          <p:nvPr>
            <p:ph type="sldImg"/>
          </p:nvPr>
        </p:nvSpPr>
        <p:spPr>
          <a:prstGeom prst="rect">
            <a:avLst/>
          </a:prstGeom>
        </p:spPr>
        <p:txBody>
          <a:bodyPr/>
          <a:lstStyle/>
          <a:p>
            <a:pPr/>
          </a:p>
        </p:txBody>
      </p:sp>
      <p:sp>
        <p:nvSpPr>
          <p:cNvPr id="362" name="Shape 362"/>
          <p:cNvSpPr/>
          <p:nvPr>
            <p:ph type="body" sz="quarter" idx="1"/>
          </p:nvPr>
        </p:nvSpPr>
        <p:spPr>
          <a:prstGeom prst="rect">
            <a:avLst/>
          </a:prstGeom>
        </p:spPr>
        <p:txBody>
          <a:bodyPr/>
          <a:lstStyle/>
          <a:p>
            <a:pPr/>
            <a:r>
              <a:t>Escher-ähnliche Spiele erfreuen sich zunehmender Beliebtheit, u.a. MV.</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5" name="Shape 365"/>
          <p:cNvSpPr/>
          <p:nvPr>
            <p:ph type="sldImg"/>
          </p:nvPr>
        </p:nvSpPr>
        <p:spPr>
          <a:prstGeom prst="rect">
            <a:avLst/>
          </a:prstGeom>
        </p:spPr>
        <p:txBody>
          <a:bodyPr/>
          <a:lstStyle/>
          <a:p>
            <a:pPr/>
          </a:p>
        </p:txBody>
      </p:sp>
      <p:sp>
        <p:nvSpPr>
          <p:cNvPr id="366" name="Shape 366"/>
          <p:cNvSpPr/>
          <p:nvPr>
            <p:ph type="body" sz="quarter" idx="1"/>
          </p:nvPr>
        </p:nvSpPr>
        <p:spPr>
          <a:prstGeom prst="rect">
            <a:avLst/>
          </a:prstGeom>
        </p:spPr>
        <p:txBody>
          <a:bodyPr/>
          <a:lstStyle/>
          <a:p>
            <a:pPr/>
            <a:r>
              <a:t>Komplexer im Puzzle-Platformer FEZ, bei dem immer vier zweidimensionale Spielflächen beachtet und bespielt werden müssen, und für das Edwin Abbot Abbots Erzählung „Flatland“ einen direkten Bezugshorizont darstellt.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ph type="sldImg"/>
          </p:nvPr>
        </p:nvSpPr>
        <p:spPr>
          <a:prstGeom prst="rect">
            <a:avLst/>
          </a:prstGeom>
        </p:spPr>
        <p:txBody>
          <a:bodyPr/>
          <a:lstStyle/>
          <a:p>
            <a:pPr/>
          </a:p>
        </p:txBody>
      </p:sp>
      <p:sp>
        <p:nvSpPr>
          <p:cNvPr id="370" name="Shape 370"/>
          <p:cNvSpPr/>
          <p:nvPr>
            <p:ph type="body" sz="quarter" idx="1"/>
          </p:nvPr>
        </p:nvSpPr>
        <p:spPr>
          <a:prstGeom prst="rect">
            <a:avLst/>
          </a:prstGeom>
        </p:spPr>
        <p:txBody>
          <a:bodyPr/>
          <a:lstStyle/>
          <a:p>
            <a:pPr/>
            <a:r>
              <a:t>In ähnlichen Escher-ähnlichen Architekturen, aber aus dem Inneren der Strukturen heraus (und nicht aus der Außensicht wie bei den zuvor gezeigten Spielen) bewegt man sich in Antichamber.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5" name="Shape 375"/>
          <p:cNvSpPr/>
          <p:nvPr>
            <p:ph type="sldImg"/>
          </p:nvPr>
        </p:nvSpPr>
        <p:spPr>
          <a:prstGeom prst="rect">
            <a:avLst/>
          </a:prstGeom>
        </p:spPr>
        <p:txBody>
          <a:bodyPr/>
          <a:lstStyle/>
          <a:p>
            <a:pPr/>
          </a:p>
        </p:txBody>
      </p:sp>
      <p:sp>
        <p:nvSpPr>
          <p:cNvPr id="376" name="Shape 376"/>
          <p:cNvSpPr/>
          <p:nvPr>
            <p:ph type="body" sz="quarter" idx="1"/>
          </p:nvPr>
        </p:nvSpPr>
        <p:spPr>
          <a:prstGeom prst="rect">
            <a:avLst/>
          </a:prstGeom>
        </p:spPr>
        <p:txBody>
          <a:bodyPr/>
          <a:lstStyle/>
          <a:p>
            <a:pPr/>
            <a:r>
              <a:t>Buchstäbliche aktionsbasierte Raumer</a:t>
            </a:r>
            <a:r>
              <a:rPr u="sng"/>
              <a:t>fahr</a:t>
            </a:r>
            <a:r>
              <a:t>ung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9" name="Shape 379"/>
          <p:cNvSpPr/>
          <p:nvPr>
            <p:ph type="sldImg"/>
          </p:nvPr>
        </p:nvSpPr>
        <p:spPr>
          <a:prstGeom prst="rect">
            <a:avLst/>
          </a:prstGeom>
        </p:spPr>
        <p:txBody>
          <a:bodyPr/>
          <a:lstStyle/>
          <a:p>
            <a:pPr/>
          </a:p>
        </p:txBody>
      </p:sp>
      <p:sp>
        <p:nvSpPr>
          <p:cNvPr id="380" name="Shape 380"/>
          <p:cNvSpPr/>
          <p:nvPr>
            <p:ph type="body" sz="quarter" idx="1"/>
          </p:nvPr>
        </p:nvSpPr>
        <p:spPr>
          <a:prstGeom prst="rect">
            <a:avLst/>
          </a:prstGeom>
        </p:spPr>
        <p:txBody>
          <a:bodyPr/>
          <a:lstStyle/>
          <a:p>
            <a:pPr/>
            <a:r>
              <a:t>Hier wird die gesichtslose Raumerfahrung visuell umgesetzt; nicht etwa als „Simulation“ der Raumerfahrung blinder Menschen, sondern als poetische Interpretation, in der Raumstrukturen, Raumgedächtnis, Atmosphären und Gefühle ineinander verwoben sind.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 name="Shape 383"/>
          <p:cNvSpPr/>
          <p:nvPr>
            <p:ph type="sldImg"/>
          </p:nvPr>
        </p:nvSpPr>
        <p:spPr>
          <a:prstGeom prst="rect">
            <a:avLst/>
          </a:prstGeom>
        </p:spPr>
        <p:txBody>
          <a:bodyPr/>
          <a:lstStyle/>
          <a:p>
            <a:pPr/>
          </a:p>
        </p:txBody>
      </p:sp>
      <p:sp>
        <p:nvSpPr>
          <p:cNvPr id="384" name="Shape 384"/>
          <p:cNvSpPr/>
          <p:nvPr>
            <p:ph type="body" sz="quarter" idx="1"/>
          </p:nvPr>
        </p:nvSpPr>
        <p:spPr>
          <a:prstGeom prst="rect">
            <a:avLst/>
          </a:prstGeom>
        </p:spPr>
        <p:txBody>
          <a:bodyPr/>
          <a:lstStyle/>
          <a:p>
            <a:pPr/>
            <a:r>
              <a:t>Im Gegensatz zu dieser sehr phänomenologisch-poetischen Rauminszenierung zeigt das Horror-Survivalspiel „Perception“ (auch aus Perspektive einer blinden Protagonistin gespielt) ein eher technisches, wie von Ultraschallabtastung erzeugtes Raumbild. Die Rauminszenierung dient hier nicht primär einer genuinen Erfahrung; sie ist vielmehr eine Komplikation, die eng an das Gameplay und das Spielziel gebunden ist.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ph type="sldImg"/>
          </p:nvPr>
        </p:nvSpPr>
        <p:spPr>
          <a:prstGeom prst="rect">
            <a:avLst/>
          </a:prstGeom>
        </p:spPr>
        <p:txBody>
          <a:bodyPr/>
          <a:lstStyle/>
          <a:p>
            <a:pPr/>
          </a:p>
        </p:txBody>
      </p:sp>
      <p:sp>
        <p:nvSpPr>
          <p:cNvPr id="390" name="Shape 390"/>
          <p:cNvSpPr/>
          <p:nvPr>
            <p:ph type="body" sz="quarter" idx="1"/>
          </p:nvPr>
        </p:nvSpPr>
        <p:spPr>
          <a:prstGeom prst="rect">
            <a:avLst/>
          </a:prstGeom>
        </p:spPr>
        <p:txBody>
          <a:bodyPr/>
          <a:lstStyle/>
          <a:p>
            <a:pPr/>
            <a:r>
              <a:t>In Second Life spielte das Landscaping eine ausgesprochen große Rolle. Allerdings ist die Rauminszenierung in dieser Virtuellen Welt, nicht nur in Bezug auf das Landscaping, eng an den Gesetzen und unterliegenden Regelstrukturen der Realwelt orientiert. So ist der größte Teil des Landscaping den Gesetzen der klassischen Physik unterworfen, wie auch die Welt nicht anders als ein Immobilienmarkt unter der Prämisse der Landknappheit gestaltet ist (Inseln in klassische Dimensionalität).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3" name="Shape 393"/>
          <p:cNvSpPr/>
          <p:nvPr>
            <p:ph type="sldImg"/>
          </p:nvPr>
        </p:nvSpPr>
        <p:spPr>
          <a:prstGeom prst="rect">
            <a:avLst/>
          </a:prstGeom>
        </p:spPr>
        <p:txBody>
          <a:bodyPr/>
          <a:lstStyle/>
          <a:p>
            <a:pPr/>
          </a:p>
        </p:txBody>
      </p:sp>
      <p:sp>
        <p:nvSpPr>
          <p:cNvPr id="394" name="Shape 394"/>
          <p:cNvSpPr/>
          <p:nvPr>
            <p:ph type="body" sz="quarter" idx="1"/>
          </p:nvPr>
        </p:nvSpPr>
        <p:spPr>
          <a:prstGeom prst="rect">
            <a:avLst/>
          </a:prstGeom>
        </p:spPr>
        <p:txBody>
          <a:bodyPr/>
          <a:lstStyle/>
          <a:p>
            <a:pPr/>
            <a:r>
              <a:t>Zumindest teilweise unterscheidet sich Minecraft hiervon durch den freieren Umgang mit der Raumphysik: hier sind nicht-realistische Strukturen leicht umsetzbar, so dass ein handelndes Spiel mit Räumlichkeiten geradezu programmatisch provoziert wird. (Sehr interessant im Hinblick a) die Multiplayer-Kollektivität der Gestaltungsprozesse sowie b) die eingebetteten Gaming-Elemente).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ph type="sldImg"/>
          </p:nvPr>
        </p:nvSpPr>
        <p:spPr>
          <a:prstGeom prst="rect">
            <a:avLst/>
          </a:prstGeom>
        </p:spPr>
        <p:txBody>
          <a:bodyPr/>
          <a:lstStyle/>
          <a:p>
            <a:pPr/>
          </a:p>
        </p:txBody>
      </p:sp>
      <p:sp>
        <p:nvSpPr>
          <p:cNvPr id="268" name="Shape 268"/>
          <p:cNvSpPr/>
          <p:nvPr>
            <p:ph type="body" sz="quarter" idx="1"/>
          </p:nvPr>
        </p:nvSpPr>
        <p:spPr>
          <a:prstGeom prst="rect">
            <a:avLst/>
          </a:prstGeom>
        </p:spPr>
        <p:txBody>
          <a:bodyPr/>
          <a:lstStyle/>
          <a:p>
            <a:pPr/>
            <a:r>
              <a:t>Dies kann sich auf tradierte und angeeignete Wissensbestände ebenso beziehen wie auf die ihnen zugrundeliegenden, sie ermöglichenden kulturellen Formen („episteme“ im Foucaultschen Sinn des Wissbaren und Wahrnehmbaren). Die kulturelle Produktion von Raum, nicht nur als subjektives Mittel der Erzeugung von Ordnung, sondern auch als materielles Gefüge, in dessen Materialität und Infrastrukturen Gesellschafts- und Subjektentwürfe, Vorstellungen über Sozialität und Ökonomie, moralische und ästhetische Werte, Vorstellungen über Diesseitigkeit und Jenseitigkeit, etc. tief eingelassen sind, ist dabei ein tragendes Moment.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9" name="Shape 399"/>
          <p:cNvSpPr/>
          <p:nvPr>
            <p:ph type="sldImg"/>
          </p:nvPr>
        </p:nvSpPr>
        <p:spPr>
          <a:prstGeom prst="rect">
            <a:avLst/>
          </a:prstGeom>
        </p:spPr>
        <p:txBody>
          <a:bodyPr/>
          <a:lstStyle/>
          <a:p>
            <a:pPr/>
          </a:p>
        </p:txBody>
      </p:sp>
      <p:sp>
        <p:nvSpPr>
          <p:cNvPr id="400" name="Shape 400"/>
          <p:cNvSpPr/>
          <p:nvPr>
            <p:ph type="body" sz="quarter" idx="1"/>
          </p:nvPr>
        </p:nvSpPr>
        <p:spPr>
          <a:prstGeom prst="rect">
            <a:avLst/>
          </a:prstGeom>
        </p:spPr>
        <p:txBody>
          <a:bodyPr/>
          <a:lstStyle/>
          <a:p>
            <a:pPr/>
            <a:r>
              <a:t>„The Graveyard“ ist zunächst als Inszenierung eines heterotopischen Raumes zu verstehen. Das Gameplay besteht wesentlich in der Verlangsamung der gewohnten Aktionen, in der Beschränkung der Richtungsoptionen und der Handlungsoptionen. Diese Restriktionen auf der Gameplay-Ebene betreffen den Spielenden, der mithin nicht Aktionssubjekt, sondern eher hybrides Moment des Gesamtgeschehens wird.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3" name="Shape 403"/>
          <p:cNvSpPr/>
          <p:nvPr>
            <p:ph type="sldImg"/>
          </p:nvPr>
        </p:nvSpPr>
        <p:spPr>
          <a:prstGeom prst="rect">
            <a:avLst/>
          </a:prstGeom>
        </p:spPr>
        <p:txBody>
          <a:bodyPr/>
          <a:lstStyle/>
          <a:p>
            <a:pPr/>
          </a:p>
        </p:txBody>
      </p:sp>
      <p:sp>
        <p:nvSpPr>
          <p:cNvPr id="404" name="Shape 404"/>
          <p:cNvSpPr/>
          <p:nvPr>
            <p:ph type="body" sz="quarter" idx="1"/>
          </p:nvPr>
        </p:nvSpPr>
        <p:spPr>
          <a:prstGeom prst="rect">
            <a:avLst/>
          </a:prstGeom>
        </p:spPr>
        <p:txBody>
          <a:bodyPr/>
          <a:lstStyle/>
          <a:p>
            <a:pPr/>
            <a:r>
              <a:t>„The night journey“ des Videokünstlers Bill Viola ist eine interaktive Kunst-Raumerfahrung, in der tatsächlich durch ein Werk navigiert wird (das u.a. aus Teilen der Videos Violas besteht). Der Bezug zu heterotopischen Räumen wird auf besondere Weise hergestellt, indem das Spiel nicht zu kaufen und nicht herunterzuladen ist: es kann allein im Rahmen von Ausstellungen gespielt werden. Die Entscheidung gegen die problemlos denkbare digitale Distribution unterstreicht den Kunstcharakter dieses digitalen kulturellen Objekts, dessen inszenierter Raum insofern denselben Status wie in der sonstigen Bildenden Kunst beansprucht. Das Gameplay besteht im wesentlichen in der langsamen Navigation durch die virtuellen Landschaften.</a:t>
            </a:r>
          </a:p>
          <a:p>
            <a:pPr/>
          </a:p>
          <a:p>
            <a:pPr/>
            <a:r>
              <a:t>Text der Website (</a:t>
            </a:r>
            <a:r>
              <a:rPr u="sng">
                <a:hlinkClick r:id="rId3" invalidUrl="" action="" tgtFrame="" tooltip="" history="1" highlightClick="0" endSnd="0"/>
              </a:rPr>
              <a:t>http://www.thenightjourney.com/</a:t>
            </a:r>
            <a:r>
              <a:t>): </a:t>
            </a:r>
          </a:p>
          <a:p>
            <a:pPr/>
            <a:r>
              <a:t>The Night Journey is an experimental videogame that uses both game and video technologies to tell the universal story of an individual’s journey towards enlightenment.</a:t>
            </a:r>
          </a:p>
          <a:p>
            <a:pPr/>
            <a:r>
              <a:t> </a:t>
            </a:r>
          </a:p>
          <a:p>
            <a:pPr/>
            <a:r>
              <a:t>The game begins in the center of a mysterious landscape on which darkness is falling. There is no one path to take, no single goal to achieve, but the player’s actions will reflect on themselves and the world, transforming and changing them both. If they are able, they may slow down time itself and forestall the fall of darkness. If not, there is always another chance; the darkness will bring dreams that enlighten future journeys.</a:t>
            </a:r>
          </a:p>
          <a:p>
            <a:pPr/>
            <a:r>
              <a:t> </a:t>
            </a:r>
          </a:p>
          <a:p>
            <a:pPr/>
            <a:r>
              <a:t>The interactive design of The Night Journey attempts to evoke in the player’s mind a sense of the archetypal journey of enlightenment through the mechanics of the game experience – i.e. the choices and actions of the player during the game. The game design explores a challenging question: what is the mechanic of enlightenment? How can we model such an intensely personal yet archetypal experience in a game?</a:t>
            </a:r>
          </a:p>
          <a:p>
            <a:pPr/>
            <a:r>
              <a:t>Visual inspiration is drawn from the prior works of Bill Viola, which provide both reference for the game world and source material for the in-game “reflections.” Textual inspiration comes from the lives and writings of great historical figures including: Rumi, the 13th century Islamic poet and mystic; Ryokan, the 18th century Zen Buddhist poet; St. John of the Cross, the 16th century Spanish mystic and poet; and Plotinus, the 3rd century philosopher.</a:t>
            </a:r>
          </a:p>
          <a:p>
            <a:pPr/>
            <a:r>
              <a:t> </a:t>
            </a:r>
          </a:p>
          <a:p>
            <a:pPr/>
            <a:r>
              <a:t>The team has created a set of custom post-processing techniques for the 3D environment that create a sense of “explorable video,” integrating the imagery of Bill Viola’s prior work into the game world at both a technical and creative level.</a:t>
            </a:r>
          </a:p>
          <a:p>
            <a:pPr/>
            <a:r>
              <a:t> </a:t>
            </a:r>
          </a:p>
          <a:p>
            <a:pPr/>
            <a:r>
              <a:t>Overall, the project attempts to stretch the boundaries of what game experiences may communicate with its unique visual design, content and mechanics.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Shape 407"/>
          <p:cNvSpPr/>
          <p:nvPr>
            <p:ph type="sldImg"/>
          </p:nvPr>
        </p:nvSpPr>
        <p:spPr>
          <a:prstGeom prst="rect">
            <a:avLst/>
          </a:prstGeom>
        </p:spPr>
        <p:txBody>
          <a:bodyPr/>
          <a:lstStyle/>
          <a:p>
            <a:pPr/>
          </a:p>
        </p:txBody>
      </p:sp>
      <p:sp>
        <p:nvSpPr>
          <p:cNvPr id="408" name="Shape 408"/>
          <p:cNvSpPr/>
          <p:nvPr>
            <p:ph type="body" sz="quarter" idx="1"/>
          </p:nvPr>
        </p:nvSpPr>
        <p:spPr>
          <a:prstGeom prst="rect">
            <a:avLst/>
          </a:prstGeom>
        </p:spPr>
        <p:txBody>
          <a:bodyPr/>
          <a:lstStyle/>
          <a:p>
            <a:pPr/>
            <a:r>
              <a:t>Recht ähnlich zeigt sich ein weiteres Spiel von Tale of Tales, in dem es um traumartige Sequenzen und Landschaftserfahrungen, die von Verfremdungen durchbrochen werden, geht. Digitale Rauminszenierung wird hier zu einer genuinen, nur in diesem speziellen Rahmen, nur mit diesem speziellen Code/Interface-Gefüge gegebenen Möglichkeitsspektrum reflexiv angeleget Raumerfahrung.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1" name="Shape 411"/>
          <p:cNvSpPr/>
          <p:nvPr>
            <p:ph type="sldImg"/>
          </p:nvPr>
        </p:nvSpPr>
        <p:spPr>
          <a:prstGeom prst="rect">
            <a:avLst/>
          </a:prstGeom>
        </p:spPr>
        <p:txBody>
          <a:bodyPr/>
          <a:lstStyle/>
          <a:p>
            <a:pPr/>
          </a:p>
        </p:txBody>
      </p:sp>
      <p:sp>
        <p:nvSpPr>
          <p:cNvPr id="412" name="Shape 412"/>
          <p:cNvSpPr/>
          <p:nvPr>
            <p:ph type="body" sz="quarter" idx="1"/>
          </p:nvPr>
        </p:nvSpPr>
        <p:spPr>
          <a:prstGeom prst="rect">
            <a:avLst/>
          </a:prstGeom>
        </p:spPr>
        <p:txBody>
          <a:bodyPr/>
          <a:lstStyle/>
          <a:p>
            <a:pPr/>
            <a:r>
              <a:t>Fazit: Unterschiedliche Ebenen und bildungstheoretische Relevanzen der Rauminszenierungen in digitalen Spielen, die von eher oberflächlichen Konstruktionen und Dekonstruktionen auf Containerraum-Ebene bis hin zu unterschiedlich strukturierten alternativen sinnlichen Raumerfahrungen reicht, durch die Raum auf verschiedene Weise thematisch und somit auf Distanz gebracht wird. Deutlich wird, dass digitalen Spielen durchaus einiges an transgressiven Potenzialen eignet; insbesondere ist dies dort der Fall, wo diese weniger kommerziellen, sondern primär künstlerischen Kontexten entstammen, wie an den hier gezeigten, überwiegen aus dem Independent-Kontext stammenden Spielen ablesbar.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sldImg"/>
          </p:nvPr>
        </p:nvSpPr>
        <p:spPr>
          <a:prstGeom prst="rect">
            <a:avLst/>
          </a:prstGeom>
        </p:spPr>
        <p:txBody>
          <a:bodyPr/>
          <a:lstStyle/>
          <a:p>
            <a:pPr/>
          </a:p>
        </p:txBody>
      </p:sp>
      <p:sp>
        <p:nvSpPr>
          <p:cNvPr id="273" name="Shape 273"/>
          <p:cNvSpPr/>
          <p:nvPr>
            <p:ph type="body" sz="quarter" idx="1"/>
          </p:nvPr>
        </p:nvSpPr>
        <p:spPr>
          <a:prstGeom prst="rect">
            <a:avLst/>
          </a:prstGeom>
        </p:spPr>
        <p:txBody>
          <a:bodyPr/>
          <a:lstStyle/>
          <a:p>
            <a:pPr/>
            <a:r>
              <a:t>Diese transgressiven Dynamiken in Bezug auf Raum werden beispielsweise beim Cultural Hacking sichtbar, das Raumordnungen durch Umcodierung verändert.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sldImg"/>
          </p:nvPr>
        </p:nvSpPr>
        <p:spPr>
          <a:prstGeom prst="rect">
            <a:avLst/>
          </a:prstGeom>
        </p:spPr>
        <p:txBody>
          <a:bodyPr/>
          <a:lstStyle/>
          <a:p>
            <a:pPr/>
          </a:p>
        </p:txBody>
      </p:sp>
      <p:sp>
        <p:nvSpPr>
          <p:cNvPr id="279" name="Shape 279"/>
          <p:cNvSpPr/>
          <p:nvPr>
            <p:ph type="body" sz="quarter" idx="1"/>
          </p:nvPr>
        </p:nvSpPr>
        <p:spPr>
          <a:prstGeom prst="rect">
            <a:avLst/>
          </a:prstGeom>
        </p:spPr>
        <p:txBody>
          <a:bodyPr/>
          <a:lstStyle/>
          <a:p>
            <a:pPr/>
            <a:r>
              <a:t>Solche Arrangements bilden „Heterotopien“ im Foucaultschen Sinn: Räume, die auf alle anderen Räume bezogen sind und in denen sich die kulturellen Raum- und Zeitordnungen widerspiegeln. (Häufig handelt es sich um rituelle Räume, deren funktion im wesentlichen in symbolischen Aushandlungsprozessen liegt).</a:t>
            </a:r>
          </a:p>
          <a:p>
            <a:pPr/>
          </a:p>
          <a:p>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Shape 282"/>
          <p:cNvSpPr/>
          <p:nvPr>
            <p:ph type="sldImg"/>
          </p:nvPr>
        </p:nvSpPr>
        <p:spPr>
          <a:prstGeom prst="rect">
            <a:avLst/>
          </a:prstGeom>
        </p:spPr>
        <p:txBody>
          <a:bodyPr/>
          <a:lstStyle/>
          <a:p>
            <a:pPr/>
          </a:p>
        </p:txBody>
      </p:sp>
      <p:sp>
        <p:nvSpPr>
          <p:cNvPr id="283" name="Shape 283"/>
          <p:cNvSpPr/>
          <p:nvPr>
            <p:ph type="body" sz="quarter" idx="1"/>
          </p:nvPr>
        </p:nvSpPr>
        <p:spPr>
          <a:prstGeom prst="rect">
            <a:avLst/>
          </a:prstGeom>
        </p:spPr>
        <p:txBody>
          <a:bodyPr/>
          <a:lstStyle/>
          <a:p>
            <a:pPr/>
            <a:r>
              <a:t>Dargestellt wurde bis hierher also ein Bezug zwischen Transgression (als bildungstheoretischem Prozessmoment) und transgressiven Raumfigurationen.</a:t>
            </a:r>
          </a:p>
          <a:p>
            <a:pPr/>
            <a:r>
              <a:t>Damit ist eine bildungstheoretischer Zusammenhang umrissen, der allerdings der Konkretisierung bedarf.</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sldImg"/>
          </p:nvPr>
        </p:nvSpPr>
        <p:spPr>
          <a:prstGeom prst="rect">
            <a:avLst/>
          </a:prstGeom>
        </p:spPr>
        <p:txBody>
          <a:bodyPr/>
          <a:lstStyle/>
          <a:p>
            <a:pPr/>
          </a:p>
        </p:txBody>
      </p:sp>
      <p:sp>
        <p:nvSpPr>
          <p:cNvPr id="288" name="Shape 288"/>
          <p:cNvSpPr/>
          <p:nvPr>
            <p:ph type="body" sz="quarter" idx="1"/>
          </p:nvPr>
        </p:nvSpPr>
        <p:spPr>
          <a:prstGeom prst="rect">
            <a:avLst/>
          </a:prstGeom>
        </p:spPr>
        <p:txBody>
          <a:bodyPr/>
          <a:lstStyle/>
          <a:p>
            <a:pPr/>
            <a:r>
              <a:t>Deutlich geworden ist bereits, dass bildungstheoretische Perspektiven auf Raum von Relationierungen zwischen Orten, Architekturen und Praktiken (zB Rituale) ausgehen. Eine solche </a:t>
            </a:r>
            <a:r>
              <a:rPr b="1"/>
              <a:t>praxeologischer Raumauffassung </a:t>
            </a:r>
            <a:r>
              <a:t>überwindet die Differenz von Raumdeterminismus vs. Raumvoluntarismus (Schroer 2006, 175). </a:t>
            </a:r>
          </a:p>
          <a:p>
            <a:pPr/>
            <a:r>
              <a:t>Räume sind daher keine Container, „in“ denen Relationen möglichwerden (Raumdeterminismus); sie sind auch weniger als Ausdruck instantaner voluntativer Praxis zu verstehen (im Sinne etwa der situativen-gestaltenden Herstellung von Räumen), sondern in ihren </a:t>
            </a:r>
            <a:r>
              <a:rPr u="sng"/>
              <a:t>Strukturen</a:t>
            </a:r>
            <a:r>
              <a:t> selbst als eine Form einer performativ wirkenden symbolischen Ordnung (oder im Fall der Heterotopien, spezifischer Un-Ordnungen).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r>
              <a:t>Arnd-Michael Nohl hat in einem neueren (noch unpublizierten) Ansatz dieses praxeologische Verhältnis erstens auf sehr interessante Kategorien gebracht und diese zweitens in bildungstheoretischer Absicht interpretiert.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sldImg"/>
          </p:nvPr>
        </p:nvSpPr>
        <p:spPr>
          <a:prstGeom prst="rect">
            <a:avLst/>
          </a:prstGeom>
        </p:spPr>
        <p:txBody>
          <a:bodyPr/>
          <a:lstStyle/>
          <a:p>
            <a:pPr/>
          </a:p>
        </p:txBody>
      </p:sp>
      <p:sp>
        <p:nvSpPr>
          <p:cNvPr id="298" name="Shape 298"/>
          <p:cNvSpPr/>
          <p:nvPr>
            <p:ph type="body" sz="quarter" idx="1"/>
          </p:nvPr>
        </p:nvSpPr>
        <p:spPr>
          <a:prstGeom prst="rect">
            <a:avLst/>
          </a:prstGeom>
        </p:spPr>
        <p:txBody>
          <a:bodyPr/>
          <a:lstStyle/>
          <a:p>
            <a:pPr/>
            <a:r>
              <a:t>Zunächst einmal charakterisiert er Raum als „Transaktionsraum“. Im Anschluss an Dewey (Spätwerk zus. mit Arthur Bentley) bedeutet die transaktionale Perspektive hier zunächst, dass Raum durch relationale Anordnungen menschlicher und dinglicher Akteure konstituiert wird (eine Perspektive, die auch an die Raumsoziologie Markus Schroers anschließt und ihrerseits von der ANT inspiriert ist).</a:t>
            </a:r>
          </a:p>
          <a:p>
            <a:pPr/>
          </a:p>
          <a:p>
            <a:pPr/>
          </a:p>
          <a:p>
            <a:pPr/>
            <a:r>
              <a:t>Dewey, John, &amp; Bentley, Arthur F. (1989): Knowing and the Known. In Boydston, Jo Ann (Hrsg.): John Dewey – The Later Works, 1925-1953, Vol. 16: 1949-1952. Carbondale: SUP, S. 1-294.</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el &amp; Untertitel">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Titeltext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Textebene 1</a:t>
            </a:r>
          </a:p>
          <a:p>
            <a:pPr lvl="1"/>
            <a:r>
              <a:t>Textebene 2</a:t>
            </a:r>
          </a:p>
          <a:p>
            <a:pPr lvl="2"/>
            <a:r>
              <a:t>Textebene 3</a:t>
            </a:r>
          </a:p>
          <a:p>
            <a:pPr lvl="3"/>
            <a:r>
              <a:t>Textebene 4</a:t>
            </a:r>
          </a:p>
          <a:p>
            <a:pPr lvl="4"/>
            <a:r>
              <a:t>Textebene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Foto - Vertikal">
    <p:spTree>
      <p:nvGrpSpPr>
        <p:cNvPr id="1" name=""/>
        <p:cNvGrpSpPr/>
        <p:nvPr/>
      </p:nvGrpSpPr>
      <p:grpSpPr>
        <a:xfrm>
          <a:off x="0" y="0"/>
          <a:ext cx="0" cy="0"/>
          <a:chOff x="0" y="0"/>
          <a:chExt cx="0" cy="0"/>
        </a:xfrm>
      </p:grpSpPr>
      <p:sp>
        <p:nvSpPr>
          <p:cNvPr id="87" name="Shape 87"/>
          <p:cNvSpPr/>
          <p:nvPr>
            <p:ph type="pic" sz="half" idx="13"/>
          </p:nvPr>
        </p:nvSpPr>
        <p:spPr>
          <a:xfrm>
            <a:off x="6946900" y="1828800"/>
            <a:ext cx="4572000" cy="6096000"/>
          </a:xfrm>
          <a:prstGeom prst="rect">
            <a:avLst/>
          </a:prstGeom>
        </p:spPr>
        <p:txBody>
          <a:bodyPr lIns="91439" tIns="45719" rIns="91439" bIns="45719" anchor="t"/>
          <a:lstStyle/>
          <a:p>
            <a:pPr/>
          </a:p>
        </p:txBody>
      </p:sp>
      <p:sp>
        <p:nvSpPr>
          <p:cNvPr id="88" name="Shape 88"/>
          <p:cNvSpPr/>
          <p:nvPr>
            <p:ph type="title"/>
          </p:nvPr>
        </p:nvSpPr>
        <p:spPr>
          <a:xfrm>
            <a:off x="635000" y="1524000"/>
            <a:ext cx="5867400" cy="3302000"/>
          </a:xfrm>
          <a:prstGeom prst="rect">
            <a:avLst/>
          </a:prstGeom>
        </p:spPr>
        <p:txBody>
          <a:bodyPr anchor="b"/>
          <a:lstStyle>
            <a:lvl1pPr>
              <a:defRPr sz="7000"/>
            </a:lvl1pPr>
          </a:lstStyle>
          <a:p>
            <a:pPr/>
            <a:r>
              <a:t>Titeltext</a:t>
            </a:r>
          </a:p>
        </p:txBody>
      </p:sp>
      <p:sp>
        <p:nvSpPr>
          <p:cNvPr id="89" name="Shape 89"/>
          <p:cNvSpPr/>
          <p:nvPr>
            <p:ph type="body" sz="quarter" idx="1"/>
          </p:nvPr>
        </p:nvSpPr>
        <p:spPr>
          <a:xfrm>
            <a:off x="635000" y="49022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Textebene 1</a:t>
            </a:r>
          </a:p>
          <a:p>
            <a:pPr lvl="1"/>
            <a:r>
              <a:t>Textebene 2</a:t>
            </a:r>
          </a:p>
          <a:p>
            <a:pPr lvl="2"/>
            <a:r>
              <a:t>Textebene 3</a:t>
            </a:r>
          </a:p>
          <a:p>
            <a:pPr lvl="3"/>
            <a:r>
              <a:t>Textebene 4</a:t>
            </a:r>
          </a:p>
          <a:p>
            <a:pPr lvl="4"/>
            <a:r>
              <a:t>Textebene 5</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 Vertikal, Spiegelung">
    <p:spTree>
      <p:nvGrpSpPr>
        <p:cNvPr id="1" name=""/>
        <p:cNvGrpSpPr/>
        <p:nvPr/>
      </p:nvGrpSpPr>
      <p:grpSpPr>
        <a:xfrm>
          <a:off x="0" y="0"/>
          <a:ext cx="0" cy="0"/>
          <a:chOff x="0" y="0"/>
          <a:chExt cx="0" cy="0"/>
        </a:xfrm>
      </p:grpSpPr>
      <p:sp>
        <p:nvSpPr>
          <p:cNvPr id="97" name="Shape 97"/>
          <p:cNvSpPr/>
          <p:nvPr>
            <p:ph type="pic" sz="half" idx="13"/>
          </p:nvPr>
        </p:nvSpPr>
        <p:spPr>
          <a:xfrm>
            <a:off x="6946900" y="1828800"/>
            <a:ext cx="4572000" cy="6096000"/>
          </a:xfrm>
          <a:prstGeom prst="rect">
            <a:avLst/>
          </a:prstGeom>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98" name="Shape 98"/>
          <p:cNvSpPr/>
          <p:nvPr>
            <p:ph type="title"/>
          </p:nvPr>
        </p:nvSpPr>
        <p:spPr>
          <a:xfrm>
            <a:off x="635000" y="1524000"/>
            <a:ext cx="5867400" cy="3302000"/>
          </a:xfrm>
          <a:prstGeom prst="rect">
            <a:avLst/>
          </a:prstGeom>
        </p:spPr>
        <p:txBody>
          <a:bodyPr anchor="b"/>
          <a:lstStyle>
            <a:lvl1pPr>
              <a:defRPr sz="7000"/>
            </a:lvl1pPr>
          </a:lstStyle>
          <a:p>
            <a:pPr/>
            <a:r>
              <a:t>Titeltext</a:t>
            </a:r>
          </a:p>
        </p:txBody>
      </p:sp>
      <p:sp>
        <p:nvSpPr>
          <p:cNvPr id="99" name="Shape 99"/>
          <p:cNvSpPr/>
          <p:nvPr>
            <p:ph type="body" sz="quarter" idx="1"/>
          </p:nvPr>
        </p:nvSpPr>
        <p:spPr>
          <a:xfrm>
            <a:off x="635000" y="49022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Textebene 1</a:t>
            </a:r>
          </a:p>
          <a:p>
            <a:pPr lvl="1"/>
            <a:r>
              <a:t>Textebene 2</a:t>
            </a:r>
          </a:p>
          <a:p>
            <a:pPr lvl="2"/>
            <a:r>
              <a:t>Textebene 3</a:t>
            </a:r>
          </a:p>
          <a:p>
            <a:pPr lvl="3"/>
            <a:r>
              <a:t>Textebene 4</a:t>
            </a:r>
          </a:p>
          <a:p>
            <a:pPr lvl="4"/>
            <a:r>
              <a:t>Textebene 5</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el, Aufzählung &amp; Foto">
    <p:spTree>
      <p:nvGrpSpPr>
        <p:cNvPr id="1" name=""/>
        <p:cNvGrpSpPr/>
        <p:nvPr/>
      </p:nvGrpSpPr>
      <p:grpSpPr>
        <a:xfrm>
          <a:off x="0" y="0"/>
          <a:ext cx="0" cy="0"/>
          <a:chOff x="0" y="0"/>
          <a:chExt cx="0" cy="0"/>
        </a:xfrm>
      </p:grpSpPr>
      <p:sp>
        <p:nvSpPr>
          <p:cNvPr id="107" name="Shape 107"/>
          <p:cNvSpPr/>
          <p:nvPr>
            <p:ph type="pic" sz="quarter" idx="13"/>
          </p:nvPr>
        </p:nvSpPr>
        <p:spPr>
          <a:xfrm>
            <a:off x="7200900" y="2908300"/>
            <a:ext cx="4064000" cy="5422900"/>
          </a:xfrm>
          <a:prstGeom prst="rect">
            <a:avLst/>
          </a:prstGeom>
        </p:spPr>
        <p:txBody>
          <a:bodyPr lIns="91439" tIns="45719" rIns="91439" bIns="45719" anchor="t"/>
          <a:lstStyle/>
          <a:p>
            <a:pPr/>
          </a:p>
        </p:txBody>
      </p:sp>
      <p:sp>
        <p:nvSpPr>
          <p:cNvPr id="108" name="Shape 108"/>
          <p:cNvSpPr/>
          <p:nvPr>
            <p:ph type="title"/>
          </p:nvPr>
        </p:nvSpPr>
        <p:spPr>
          <a:prstGeom prst="rect">
            <a:avLst/>
          </a:prstGeom>
        </p:spPr>
        <p:txBody>
          <a:bodyPr/>
          <a:lstStyle/>
          <a:p>
            <a:pPr/>
            <a:r>
              <a:t>Titeltext</a:t>
            </a:r>
          </a:p>
        </p:txBody>
      </p:sp>
      <p:sp>
        <p:nvSpPr>
          <p:cNvPr id="109" name="Shape 109"/>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Textebene 1</a:t>
            </a:r>
          </a:p>
          <a:p>
            <a:pPr lvl="1"/>
            <a:r>
              <a:t>Textebene 2</a:t>
            </a:r>
          </a:p>
          <a:p>
            <a:pPr lvl="2"/>
            <a:r>
              <a:t>Textebene 3</a:t>
            </a:r>
          </a:p>
          <a:p>
            <a:pPr lvl="3"/>
            <a:r>
              <a:t>Textebene 4</a:t>
            </a:r>
          </a:p>
          <a:p>
            <a:pPr lvl="4"/>
            <a:r>
              <a:t>Textebene 5</a:t>
            </a:r>
          </a:p>
        </p:txBody>
      </p:sp>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el &amp; Aufzählung - Links">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a:r>
              <a:t>Titeltext</a:t>
            </a:r>
          </a:p>
        </p:txBody>
      </p:sp>
      <p:sp>
        <p:nvSpPr>
          <p:cNvPr id="118" name="Shape 118"/>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Textebene 1</a:t>
            </a:r>
          </a:p>
          <a:p>
            <a:pPr lvl="1"/>
            <a:r>
              <a:t>Textebene 2</a:t>
            </a:r>
          </a:p>
          <a:p>
            <a:pPr lvl="2"/>
            <a:r>
              <a:t>Textebene 3</a:t>
            </a:r>
          </a:p>
          <a:p>
            <a:pPr lvl="3"/>
            <a:r>
              <a:t>Textebene 4</a:t>
            </a:r>
          </a:p>
          <a:p>
            <a:pPr lvl="4"/>
            <a:r>
              <a:t>Textebene 5</a:t>
            </a:r>
          </a:p>
        </p:txBody>
      </p:sp>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el &amp; Aufzählung - Rechts">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a:r>
              <a:t>Titeltext</a:t>
            </a:r>
          </a:p>
        </p:txBody>
      </p:sp>
      <p:sp>
        <p:nvSpPr>
          <p:cNvPr id="127" name="Shape 127"/>
          <p:cNvSpPr/>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Textebene 1</a:t>
            </a:r>
          </a:p>
          <a:p>
            <a:pPr lvl="1"/>
            <a:r>
              <a:t>Textebene 2</a:t>
            </a:r>
          </a:p>
          <a:p>
            <a:pPr lvl="2"/>
            <a:r>
              <a:t>Textebene 3</a:t>
            </a:r>
          </a:p>
          <a:p>
            <a:pPr lvl="3"/>
            <a:r>
              <a:t>Textebene 4</a:t>
            </a:r>
          </a:p>
          <a:p>
            <a:pPr lvl="4"/>
            <a:r>
              <a:t>Textebene 5</a:t>
            </a:r>
          </a:p>
        </p:txBody>
      </p:sp>
      <p:sp>
        <p:nvSpPr>
          <p:cNvPr id="128" name="Shape 1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Default - Leer Kopie 2">
    <p:spTree>
      <p:nvGrpSpPr>
        <p:cNvPr id="1" name=""/>
        <p:cNvGrpSpPr/>
        <p:nvPr/>
      </p:nvGrpSpPr>
      <p:grpSpPr>
        <a:xfrm>
          <a:off x="0" y="0"/>
          <a:ext cx="0" cy="0"/>
          <a:chOff x="0" y="0"/>
          <a:chExt cx="0" cy="0"/>
        </a:xfrm>
      </p:grpSpPr>
      <p:sp>
        <p:nvSpPr>
          <p:cNvPr id="135" name="Shape 135"/>
          <p:cNvSpPr/>
          <p:nvPr>
            <p:ph type="sldNum" sz="quarter" idx="2"/>
          </p:nvPr>
        </p:nvSpPr>
        <p:spPr>
          <a:xfrm>
            <a:off x="12059682" y="9236286"/>
            <a:ext cx="294879" cy="317501"/>
          </a:xfrm>
          <a:prstGeom prst="rect">
            <a:avLst/>
          </a:prstGeom>
          <a:ln>
            <a:round/>
          </a:ln>
        </p:spPr>
        <p:txBody>
          <a:bodyPr lIns="38100" tIns="38100" rIns="38100" bIns="38100" anchor="ctr"/>
          <a:lstStyle>
            <a:lvl1pPr algn="r" defTabSz="1295400">
              <a:defRPr sz="1600">
                <a:uFill>
                  <a:solidFill>
                    <a:srgbClr val="FFFFFF"/>
                  </a:solidFill>
                </a:u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Default - Nur Titel Kopie">
    <p:bg>
      <p:bgPr>
        <a:solidFill>
          <a:srgbClr val="FFFFFF"/>
        </a:solidFill>
      </p:bgPr>
    </p:bg>
    <p:spTree>
      <p:nvGrpSpPr>
        <p:cNvPr id="1" name=""/>
        <p:cNvGrpSpPr/>
        <p:nvPr/>
      </p:nvGrpSpPr>
      <p:grpSpPr>
        <a:xfrm>
          <a:off x="0" y="0"/>
          <a:ext cx="0" cy="0"/>
          <a:chOff x="0" y="0"/>
          <a:chExt cx="0" cy="0"/>
        </a:xfrm>
      </p:grpSpPr>
      <p:sp>
        <p:nvSpPr>
          <p:cNvPr id="142" name="Shape 142"/>
          <p:cNvSpPr/>
          <p:nvPr>
            <p:ph type="title"/>
          </p:nvPr>
        </p:nvSpPr>
        <p:spPr>
          <a:xfrm>
            <a:off x="647700" y="390596"/>
            <a:ext cx="11709400" cy="1625601"/>
          </a:xfrm>
          <a:prstGeom prst="rect">
            <a:avLst/>
          </a:prstGeom>
          <a:ln>
            <a:round/>
          </a:ln>
        </p:spPr>
        <p:txBody>
          <a:bodyPr lIns="38100" tIns="38100" rIns="38100" bIns="38100"/>
          <a:lstStyle>
            <a:lvl1pPr defTabSz="1295400">
              <a:defRPr sz="6200">
                <a:solidFill>
                  <a:srgbClr val="000000"/>
                </a:solidFill>
                <a:uFill>
                  <a:solidFill>
                    <a:srgbClr val="000000"/>
                  </a:solidFill>
                </a:uFill>
                <a:latin typeface="+mn-lt"/>
                <a:ea typeface="+mn-ea"/>
                <a:cs typeface="+mn-cs"/>
                <a:sym typeface="Calibri"/>
              </a:defRPr>
            </a:lvl1pPr>
          </a:lstStyle>
          <a:p>
            <a:pPr/>
            <a:r>
              <a:t>Titeltext</a:t>
            </a:r>
          </a:p>
        </p:txBody>
      </p:sp>
      <p:sp>
        <p:nvSpPr>
          <p:cNvPr id="143" name="Shape 143"/>
          <p:cNvSpPr/>
          <p:nvPr>
            <p:ph type="sldNum" sz="quarter" idx="2"/>
          </p:nvPr>
        </p:nvSpPr>
        <p:spPr>
          <a:xfrm>
            <a:off x="12059682" y="9236286"/>
            <a:ext cx="294879" cy="317501"/>
          </a:xfrm>
          <a:prstGeom prst="rect">
            <a:avLst/>
          </a:prstGeom>
          <a:ln>
            <a:round/>
          </a:ln>
        </p:spPr>
        <p:txBody>
          <a:bodyPr lIns="38100" tIns="38100" rIns="38100" bIns="38100" anchor="ctr"/>
          <a:lstStyle>
            <a:lvl1pPr algn="r" defTabSz="1295400">
              <a:defRPr sz="1600">
                <a:solidFill>
                  <a:srgbClr val="9A9A9A"/>
                </a:solidFill>
                <a:uFill>
                  <a:solidFill>
                    <a:srgbClr val="9A9A9A"/>
                  </a:solidFill>
                </a:u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Default - Titel und Inhalt Kopie">
    <p:bg>
      <p:bgPr>
        <a:solidFill>
          <a:srgbClr val="FFFFFF"/>
        </a:solidFill>
      </p:bgPr>
    </p:bg>
    <p:spTree>
      <p:nvGrpSpPr>
        <p:cNvPr id="1" name=""/>
        <p:cNvGrpSpPr/>
        <p:nvPr/>
      </p:nvGrpSpPr>
      <p:grpSpPr>
        <a:xfrm>
          <a:off x="0" y="0"/>
          <a:ext cx="0" cy="0"/>
          <a:chOff x="0" y="0"/>
          <a:chExt cx="0" cy="0"/>
        </a:xfrm>
      </p:grpSpPr>
      <p:sp>
        <p:nvSpPr>
          <p:cNvPr id="150" name="Shape 150"/>
          <p:cNvSpPr/>
          <p:nvPr/>
        </p:nvSpPr>
        <p:spPr>
          <a:xfrm>
            <a:off x="0" y="0"/>
            <a:ext cx="13017500" cy="254000"/>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lgn="ctr" defTabSz="1295400">
              <a:buClr>
                <a:srgbClr val="FFFFFF"/>
              </a:buClr>
              <a:defRPr b="1">
                <a:solidFill>
                  <a:srgbClr val="FFFFFF"/>
                </a:solidFill>
                <a:uFill>
                  <a:solidFill>
                    <a:srgbClr val="FFFFFF"/>
                  </a:solidFill>
                </a:uFill>
                <a:latin typeface="+mn-lt"/>
                <a:ea typeface="+mn-ea"/>
                <a:cs typeface="+mn-cs"/>
                <a:sym typeface="Calibri"/>
              </a:defRPr>
            </a:lvl1pPr>
          </a:lstStyle>
          <a:p>
            <a:pPr>
              <a:defRPr b="0" sz="2400">
                <a:solidFill>
                  <a:srgbClr val="000000"/>
                </a:solidFill>
                <a:uFill>
                  <a:solidFill>
                    <a:srgbClr val="000000"/>
                  </a:solidFill>
                </a:uFill>
              </a:defRPr>
            </a:pPr>
            <a:r>
              <a:rPr b="1" sz="1200">
                <a:solidFill>
                  <a:srgbClr val="FFFFFF"/>
                </a:solidFill>
                <a:uFill>
                  <a:solidFill>
                    <a:srgbClr val="FFFFFF"/>
                  </a:solidFill>
                </a:uFill>
              </a:rPr>
              <a:t>Dr. Benjamin Jörissen – www.joerissen.name</a:t>
            </a:r>
          </a:p>
        </p:txBody>
      </p:sp>
      <p:sp>
        <p:nvSpPr>
          <p:cNvPr id="151" name="Shape 151"/>
          <p:cNvSpPr/>
          <p:nvPr>
            <p:ph type="title"/>
          </p:nvPr>
        </p:nvSpPr>
        <p:spPr>
          <a:xfrm>
            <a:off x="647700" y="390596"/>
            <a:ext cx="11709400" cy="1625601"/>
          </a:xfrm>
          <a:prstGeom prst="rect">
            <a:avLst/>
          </a:prstGeom>
          <a:ln>
            <a:round/>
          </a:ln>
        </p:spPr>
        <p:txBody>
          <a:bodyPr lIns="38100" tIns="38100" rIns="38100" bIns="38100"/>
          <a:lstStyle>
            <a:lvl1pPr defTabSz="1295400">
              <a:defRPr sz="6200">
                <a:solidFill>
                  <a:srgbClr val="000000"/>
                </a:solidFill>
                <a:uFill>
                  <a:solidFill>
                    <a:srgbClr val="000000"/>
                  </a:solidFill>
                </a:uFill>
                <a:latin typeface="+mn-lt"/>
                <a:ea typeface="+mn-ea"/>
                <a:cs typeface="+mn-cs"/>
                <a:sym typeface="Calibri"/>
              </a:defRPr>
            </a:lvl1pPr>
          </a:lstStyle>
          <a:p>
            <a:pPr/>
            <a:r>
              <a:t>Titeltext</a:t>
            </a:r>
          </a:p>
        </p:txBody>
      </p:sp>
      <p:sp>
        <p:nvSpPr>
          <p:cNvPr id="152" name="Shape 152"/>
          <p:cNvSpPr/>
          <p:nvPr>
            <p:ph type="body" idx="1"/>
          </p:nvPr>
        </p:nvSpPr>
        <p:spPr>
          <a:xfrm>
            <a:off x="647700" y="2273300"/>
            <a:ext cx="11709400" cy="6436926"/>
          </a:xfrm>
          <a:prstGeom prst="rect">
            <a:avLst/>
          </a:prstGeom>
          <a:ln>
            <a:round/>
          </a:ln>
        </p:spPr>
        <p:txBody>
          <a:bodyPr lIns="38100" tIns="38100" rIns="38100" bIns="38100" anchor="t"/>
          <a:lstStyle>
            <a:lvl1pPr marL="342900" indent="-342900" defTabSz="1295400">
              <a:spcBef>
                <a:spcPts val="1000"/>
              </a:spcBef>
              <a:buClr>
                <a:srgbClr val="000000"/>
              </a:buClr>
              <a:buSzPct val="100000"/>
              <a:buFont typeface="Arial"/>
              <a:defRPr sz="4400">
                <a:solidFill>
                  <a:srgbClr val="000000"/>
                </a:solidFill>
                <a:uFill>
                  <a:solidFill>
                    <a:srgbClr val="000000"/>
                  </a:solidFill>
                </a:uFill>
                <a:latin typeface="+mn-lt"/>
                <a:ea typeface="+mn-ea"/>
                <a:cs typeface="+mn-cs"/>
                <a:sym typeface="Calibri"/>
              </a:defRPr>
            </a:lvl1pPr>
            <a:lvl2pPr marL="742950" indent="-285750" defTabSz="1295400">
              <a:spcBef>
                <a:spcPts val="900"/>
              </a:spcBef>
              <a:buClr>
                <a:srgbClr val="000000"/>
              </a:buClr>
              <a:buSzPct val="100000"/>
              <a:buFont typeface="Arial"/>
              <a:buChar char="–"/>
              <a:defRPr sz="3800">
                <a:solidFill>
                  <a:srgbClr val="000000"/>
                </a:solidFill>
                <a:uFill>
                  <a:solidFill>
                    <a:srgbClr val="000000"/>
                  </a:solidFill>
                </a:uFill>
                <a:latin typeface="+mn-lt"/>
                <a:ea typeface="+mn-ea"/>
                <a:cs typeface="+mn-cs"/>
                <a:sym typeface="Calibri"/>
              </a:defRPr>
            </a:lvl2pPr>
            <a:lvl3pPr marL="1143000" indent="-228600" defTabSz="1295400">
              <a:spcBef>
                <a:spcPts val="800"/>
              </a:spcBef>
              <a:buClr>
                <a:srgbClr val="000000"/>
              </a:buClr>
              <a:buSzPct val="100000"/>
              <a:buFont typeface="Arial"/>
              <a:defRPr sz="3400">
                <a:solidFill>
                  <a:srgbClr val="000000"/>
                </a:solidFill>
                <a:uFill>
                  <a:solidFill>
                    <a:srgbClr val="000000"/>
                  </a:solidFill>
                </a:uFill>
                <a:latin typeface="+mn-lt"/>
                <a:ea typeface="+mn-ea"/>
                <a:cs typeface="+mn-cs"/>
                <a:sym typeface="Calibri"/>
              </a:defRPr>
            </a:lvl3pPr>
            <a:lvl4pPr marL="1600200" indent="-228600" defTabSz="1295400">
              <a:spcBef>
                <a:spcPts val="600"/>
              </a:spcBef>
              <a:buClr>
                <a:srgbClr val="000000"/>
              </a:buClr>
              <a:buSzPct val="100000"/>
              <a:buFont typeface="Arial"/>
              <a:buChar char="–"/>
              <a:defRPr sz="2800">
                <a:solidFill>
                  <a:srgbClr val="000000"/>
                </a:solidFill>
                <a:uFill>
                  <a:solidFill>
                    <a:srgbClr val="000000"/>
                  </a:solidFill>
                </a:uFill>
                <a:latin typeface="+mn-lt"/>
                <a:ea typeface="+mn-ea"/>
                <a:cs typeface="+mn-cs"/>
                <a:sym typeface="Calibri"/>
              </a:defRPr>
            </a:lvl4pPr>
            <a:lvl5pPr marL="2057400" indent="-228600" defTabSz="1295400">
              <a:spcBef>
                <a:spcPts val="600"/>
              </a:spcBef>
              <a:buClr>
                <a:srgbClr val="000000"/>
              </a:buClr>
              <a:buSzPct val="100000"/>
              <a:buFont typeface="Arial"/>
              <a:buChar char="»"/>
              <a:defRPr sz="2800">
                <a:solidFill>
                  <a:srgbClr val="000000"/>
                </a:solidFill>
                <a:uFill>
                  <a:solidFill>
                    <a:srgbClr val="000000"/>
                  </a:solidFill>
                </a:uFill>
                <a:latin typeface="+mn-lt"/>
                <a:ea typeface="+mn-ea"/>
                <a:cs typeface="+mn-cs"/>
                <a:sym typeface="Calibri"/>
              </a:defRPr>
            </a:lvl5pPr>
          </a:lstStyle>
          <a:p>
            <a:pPr/>
            <a:r>
              <a:t>Textebene 1</a:t>
            </a:r>
          </a:p>
          <a:p>
            <a:pPr lvl="1"/>
            <a:r>
              <a:t>Textebene 2</a:t>
            </a:r>
          </a:p>
          <a:p>
            <a:pPr lvl="2"/>
            <a:r>
              <a:t>Textebene 3</a:t>
            </a:r>
          </a:p>
          <a:p>
            <a:pPr lvl="3"/>
            <a:r>
              <a:t>Textebene 4</a:t>
            </a:r>
          </a:p>
          <a:p>
            <a:pPr lvl="4"/>
            <a:r>
              <a:t>Textebene 5</a:t>
            </a:r>
          </a:p>
        </p:txBody>
      </p:sp>
      <p:sp>
        <p:nvSpPr>
          <p:cNvPr id="153" name="Shape 153"/>
          <p:cNvSpPr/>
          <p:nvPr>
            <p:ph type="sldNum" sz="quarter" idx="2"/>
          </p:nvPr>
        </p:nvSpPr>
        <p:spPr>
          <a:xfrm>
            <a:off x="12059682" y="9236286"/>
            <a:ext cx="294879" cy="317501"/>
          </a:xfrm>
          <a:prstGeom prst="rect">
            <a:avLst/>
          </a:prstGeom>
          <a:ln>
            <a:round/>
          </a:ln>
        </p:spPr>
        <p:txBody>
          <a:bodyPr lIns="38100" tIns="38100" rIns="38100" bIns="38100" anchor="ctr"/>
          <a:lstStyle>
            <a:lvl1pPr algn="r" defTabSz="1295400">
              <a:defRPr sz="1600">
                <a:solidFill>
                  <a:srgbClr val="9A9A9A"/>
                </a:solidFill>
                <a:uFill>
                  <a:solidFill>
                    <a:srgbClr val="9A9A9A"/>
                  </a:solidFill>
                </a:u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Default - Titel und Inhalt">
    <p:bg>
      <p:bgPr>
        <a:solidFill>
          <a:srgbClr val="FFFFFF"/>
        </a:solidFill>
      </p:bgPr>
    </p:bg>
    <p:spTree>
      <p:nvGrpSpPr>
        <p:cNvPr id="1" name=""/>
        <p:cNvGrpSpPr/>
        <p:nvPr/>
      </p:nvGrpSpPr>
      <p:grpSpPr>
        <a:xfrm>
          <a:off x="0" y="0"/>
          <a:ext cx="0" cy="0"/>
          <a:chOff x="0" y="0"/>
          <a:chExt cx="0" cy="0"/>
        </a:xfrm>
      </p:grpSpPr>
      <p:sp>
        <p:nvSpPr>
          <p:cNvPr id="160" name="Shape 160"/>
          <p:cNvSpPr/>
          <p:nvPr/>
        </p:nvSpPr>
        <p:spPr>
          <a:xfrm>
            <a:off x="0" y="0"/>
            <a:ext cx="13017500" cy="254000"/>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lgn="ctr" defTabSz="1295400">
              <a:buClr>
                <a:srgbClr val="FFFFFF"/>
              </a:buClr>
              <a:defRPr b="1">
                <a:solidFill>
                  <a:srgbClr val="FFFFFF"/>
                </a:solidFill>
                <a:uFill>
                  <a:solidFill>
                    <a:srgbClr val="FFFFFF"/>
                  </a:solidFill>
                </a:uFill>
                <a:latin typeface="+mn-lt"/>
                <a:ea typeface="+mn-ea"/>
                <a:cs typeface="+mn-cs"/>
                <a:sym typeface="Calibri"/>
              </a:defRPr>
            </a:lvl1pPr>
          </a:lstStyle>
          <a:p>
            <a:pPr>
              <a:defRPr b="0" sz="2400">
                <a:solidFill>
                  <a:srgbClr val="000000"/>
                </a:solidFill>
                <a:uFill>
                  <a:solidFill>
                    <a:srgbClr val="000000"/>
                  </a:solidFill>
                </a:uFill>
              </a:defRPr>
            </a:pPr>
            <a:r>
              <a:rPr b="1" sz="1200">
                <a:solidFill>
                  <a:srgbClr val="FFFFFF"/>
                </a:solidFill>
                <a:uFill>
                  <a:solidFill>
                    <a:srgbClr val="FFFFFF"/>
                  </a:solidFill>
                </a:uFill>
              </a:rPr>
              <a:t>Dr. Benjamin Jörissen – www.joerissen.name</a:t>
            </a:r>
          </a:p>
        </p:txBody>
      </p:sp>
      <p:sp>
        <p:nvSpPr>
          <p:cNvPr id="161" name="Shape 161"/>
          <p:cNvSpPr/>
          <p:nvPr>
            <p:ph type="title"/>
          </p:nvPr>
        </p:nvSpPr>
        <p:spPr>
          <a:xfrm>
            <a:off x="647700" y="390596"/>
            <a:ext cx="11709400" cy="1625601"/>
          </a:xfrm>
          <a:prstGeom prst="rect">
            <a:avLst/>
          </a:prstGeom>
          <a:ln>
            <a:round/>
          </a:ln>
        </p:spPr>
        <p:txBody>
          <a:bodyPr lIns="38100" tIns="38100" rIns="38100" bIns="38100"/>
          <a:lstStyle>
            <a:lvl1pPr defTabSz="1295400">
              <a:defRPr sz="6200">
                <a:solidFill>
                  <a:srgbClr val="000000"/>
                </a:solidFill>
                <a:uFill>
                  <a:solidFill>
                    <a:srgbClr val="000000"/>
                  </a:solidFill>
                </a:uFill>
                <a:latin typeface="+mn-lt"/>
                <a:ea typeface="+mn-ea"/>
                <a:cs typeface="+mn-cs"/>
                <a:sym typeface="Calibri"/>
              </a:defRPr>
            </a:lvl1pPr>
          </a:lstStyle>
          <a:p>
            <a:pPr/>
            <a:r>
              <a:t>Titeltext</a:t>
            </a:r>
          </a:p>
        </p:txBody>
      </p:sp>
      <p:sp>
        <p:nvSpPr>
          <p:cNvPr id="162" name="Shape 162"/>
          <p:cNvSpPr/>
          <p:nvPr>
            <p:ph type="body" idx="1"/>
          </p:nvPr>
        </p:nvSpPr>
        <p:spPr>
          <a:xfrm>
            <a:off x="647700" y="2273300"/>
            <a:ext cx="11709400" cy="6436926"/>
          </a:xfrm>
          <a:prstGeom prst="rect">
            <a:avLst/>
          </a:prstGeom>
          <a:ln>
            <a:round/>
          </a:ln>
        </p:spPr>
        <p:txBody>
          <a:bodyPr lIns="38100" tIns="38100" rIns="38100" bIns="38100" anchor="t"/>
          <a:lstStyle>
            <a:lvl1pPr marL="342900" indent="-342900" defTabSz="1295400">
              <a:spcBef>
                <a:spcPts val="1000"/>
              </a:spcBef>
              <a:buClr>
                <a:srgbClr val="000000"/>
              </a:buClr>
              <a:buSzPct val="100000"/>
              <a:buFont typeface="Arial"/>
              <a:defRPr sz="4400">
                <a:solidFill>
                  <a:srgbClr val="000000"/>
                </a:solidFill>
                <a:uFill>
                  <a:solidFill>
                    <a:srgbClr val="000000"/>
                  </a:solidFill>
                </a:uFill>
                <a:latin typeface="+mn-lt"/>
                <a:ea typeface="+mn-ea"/>
                <a:cs typeface="+mn-cs"/>
                <a:sym typeface="Calibri"/>
              </a:defRPr>
            </a:lvl1pPr>
            <a:lvl2pPr marL="742950" indent="-285750" defTabSz="1295400">
              <a:spcBef>
                <a:spcPts val="900"/>
              </a:spcBef>
              <a:buClr>
                <a:srgbClr val="000000"/>
              </a:buClr>
              <a:buSzPct val="100000"/>
              <a:buFont typeface="Arial"/>
              <a:buChar char="–"/>
              <a:defRPr sz="3800">
                <a:solidFill>
                  <a:srgbClr val="000000"/>
                </a:solidFill>
                <a:uFill>
                  <a:solidFill>
                    <a:srgbClr val="000000"/>
                  </a:solidFill>
                </a:uFill>
                <a:latin typeface="+mn-lt"/>
                <a:ea typeface="+mn-ea"/>
                <a:cs typeface="+mn-cs"/>
                <a:sym typeface="Calibri"/>
              </a:defRPr>
            </a:lvl2pPr>
            <a:lvl3pPr marL="1143000" indent="-228600" defTabSz="1295400">
              <a:spcBef>
                <a:spcPts val="800"/>
              </a:spcBef>
              <a:buClr>
                <a:srgbClr val="000000"/>
              </a:buClr>
              <a:buSzPct val="100000"/>
              <a:buFont typeface="Arial"/>
              <a:defRPr sz="3400">
                <a:solidFill>
                  <a:srgbClr val="000000"/>
                </a:solidFill>
                <a:uFill>
                  <a:solidFill>
                    <a:srgbClr val="000000"/>
                  </a:solidFill>
                </a:uFill>
                <a:latin typeface="+mn-lt"/>
                <a:ea typeface="+mn-ea"/>
                <a:cs typeface="+mn-cs"/>
                <a:sym typeface="Calibri"/>
              </a:defRPr>
            </a:lvl3pPr>
            <a:lvl4pPr marL="1600200" indent="-228600" defTabSz="1295400">
              <a:spcBef>
                <a:spcPts val="600"/>
              </a:spcBef>
              <a:buClr>
                <a:srgbClr val="000000"/>
              </a:buClr>
              <a:buSzPct val="100000"/>
              <a:buFont typeface="Arial"/>
              <a:buChar char="–"/>
              <a:defRPr sz="2800">
                <a:solidFill>
                  <a:srgbClr val="000000"/>
                </a:solidFill>
                <a:uFill>
                  <a:solidFill>
                    <a:srgbClr val="000000"/>
                  </a:solidFill>
                </a:uFill>
                <a:latin typeface="+mn-lt"/>
                <a:ea typeface="+mn-ea"/>
                <a:cs typeface="+mn-cs"/>
                <a:sym typeface="Calibri"/>
              </a:defRPr>
            </a:lvl4pPr>
            <a:lvl5pPr marL="2057400" indent="-228600" defTabSz="1295400">
              <a:spcBef>
                <a:spcPts val="600"/>
              </a:spcBef>
              <a:buClr>
                <a:srgbClr val="000000"/>
              </a:buClr>
              <a:buSzPct val="100000"/>
              <a:buFont typeface="Arial"/>
              <a:buChar char="»"/>
              <a:defRPr sz="2800">
                <a:solidFill>
                  <a:srgbClr val="000000"/>
                </a:solidFill>
                <a:uFill>
                  <a:solidFill>
                    <a:srgbClr val="000000"/>
                  </a:solidFill>
                </a:uFill>
                <a:latin typeface="+mn-lt"/>
                <a:ea typeface="+mn-ea"/>
                <a:cs typeface="+mn-cs"/>
                <a:sym typeface="Calibri"/>
              </a:defRPr>
            </a:lvl5pPr>
          </a:lstStyle>
          <a:p>
            <a:pPr/>
            <a:r>
              <a:t>Textebene 1</a:t>
            </a:r>
          </a:p>
          <a:p>
            <a:pPr lvl="1"/>
            <a:r>
              <a:t>Textebene 2</a:t>
            </a:r>
          </a:p>
          <a:p>
            <a:pPr lvl="2"/>
            <a:r>
              <a:t>Textebene 3</a:t>
            </a:r>
          </a:p>
          <a:p>
            <a:pPr lvl="3"/>
            <a:r>
              <a:t>Textebene 4</a:t>
            </a:r>
          </a:p>
          <a:p>
            <a:pPr lvl="4"/>
            <a:r>
              <a:t>Textebene 5</a:t>
            </a:r>
          </a:p>
        </p:txBody>
      </p:sp>
      <p:sp>
        <p:nvSpPr>
          <p:cNvPr id="163" name="Shape 163"/>
          <p:cNvSpPr/>
          <p:nvPr>
            <p:ph type="sldNum" sz="quarter" idx="2"/>
          </p:nvPr>
        </p:nvSpPr>
        <p:spPr>
          <a:xfrm>
            <a:off x="12059682" y="9236286"/>
            <a:ext cx="294879" cy="317501"/>
          </a:xfrm>
          <a:prstGeom prst="rect">
            <a:avLst/>
          </a:prstGeom>
          <a:ln>
            <a:round/>
          </a:ln>
        </p:spPr>
        <p:txBody>
          <a:bodyPr lIns="38100" tIns="38100" rIns="38100" bIns="38100" anchor="ctr"/>
          <a:lstStyle>
            <a:lvl1pPr algn="r" defTabSz="1295400">
              <a:defRPr sz="1600">
                <a:solidFill>
                  <a:srgbClr val="9A9A9A"/>
                </a:solidFill>
                <a:uFill>
                  <a:solidFill>
                    <a:srgbClr val="9A9A9A"/>
                  </a:solidFill>
                </a:u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Default - Leer">
    <p:spTree>
      <p:nvGrpSpPr>
        <p:cNvPr id="1" name=""/>
        <p:cNvGrpSpPr/>
        <p:nvPr/>
      </p:nvGrpSpPr>
      <p:grpSpPr>
        <a:xfrm>
          <a:off x="0" y="0"/>
          <a:ext cx="0" cy="0"/>
          <a:chOff x="0" y="0"/>
          <a:chExt cx="0" cy="0"/>
        </a:xfrm>
      </p:grpSpPr>
      <p:sp>
        <p:nvSpPr>
          <p:cNvPr id="170" name="Shape 170"/>
          <p:cNvSpPr/>
          <p:nvPr>
            <p:ph type="sldNum" sz="quarter" idx="2"/>
          </p:nvPr>
        </p:nvSpPr>
        <p:spPr>
          <a:xfrm>
            <a:off x="12059682" y="9236286"/>
            <a:ext cx="294879" cy="317501"/>
          </a:xfrm>
          <a:prstGeom prst="rect">
            <a:avLst/>
          </a:prstGeom>
          <a:ln>
            <a:round/>
          </a:ln>
        </p:spPr>
        <p:txBody>
          <a:bodyPr lIns="38100" tIns="38100" rIns="38100" bIns="38100" anchor="ctr"/>
          <a:lstStyle>
            <a:lvl1pPr algn="r" defTabSz="1295400">
              <a:defRPr sz="1600">
                <a:uFill>
                  <a:solidFill>
                    <a:srgbClr val="FFFFFF"/>
                  </a:solidFill>
                </a:u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el &amp; Aufzählung">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Titeltext</a:t>
            </a:r>
          </a:p>
        </p:txBody>
      </p:sp>
      <p:sp>
        <p:nvSpPr>
          <p:cNvPr id="21" name="Shape 21"/>
          <p:cNvSpPr/>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Textebene 1</a:t>
            </a:r>
          </a:p>
          <a:p>
            <a:pPr lvl="1"/>
            <a:r>
              <a:t>Textebene 2</a:t>
            </a:r>
          </a:p>
          <a:p>
            <a:pPr lvl="2"/>
            <a:r>
              <a:t>Textebene 3</a:t>
            </a:r>
          </a:p>
          <a:p>
            <a:pPr lvl="3"/>
            <a:r>
              <a:t>Textebene 4</a:t>
            </a:r>
          </a:p>
          <a:p>
            <a:pPr lvl="4"/>
            <a:r>
              <a:t>Textebene 5</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Default - Leer Kopie">
    <p:spTree>
      <p:nvGrpSpPr>
        <p:cNvPr id="1" name=""/>
        <p:cNvGrpSpPr/>
        <p:nvPr/>
      </p:nvGrpSpPr>
      <p:grpSpPr>
        <a:xfrm>
          <a:off x="0" y="0"/>
          <a:ext cx="0" cy="0"/>
          <a:chOff x="0" y="0"/>
          <a:chExt cx="0" cy="0"/>
        </a:xfrm>
      </p:grpSpPr>
      <p:sp>
        <p:nvSpPr>
          <p:cNvPr id="177" name="Shape 177"/>
          <p:cNvSpPr/>
          <p:nvPr>
            <p:ph type="sldNum" sz="quarter" idx="2"/>
          </p:nvPr>
        </p:nvSpPr>
        <p:spPr>
          <a:xfrm>
            <a:off x="12059682" y="9236286"/>
            <a:ext cx="294879" cy="317501"/>
          </a:xfrm>
          <a:prstGeom prst="rect">
            <a:avLst/>
          </a:prstGeom>
          <a:ln>
            <a:round/>
          </a:ln>
        </p:spPr>
        <p:txBody>
          <a:bodyPr lIns="38100" tIns="38100" rIns="38100" bIns="38100" anchor="ctr"/>
          <a:lstStyle>
            <a:lvl1pPr algn="r" defTabSz="1295400">
              <a:defRPr sz="1600">
                <a:uFill>
                  <a:solidFill>
                    <a:srgbClr val="FFFFFF"/>
                  </a:solidFill>
                </a:u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Default - Leer Kopie 1">
    <p:spTree>
      <p:nvGrpSpPr>
        <p:cNvPr id="1" name=""/>
        <p:cNvGrpSpPr/>
        <p:nvPr/>
      </p:nvGrpSpPr>
      <p:grpSpPr>
        <a:xfrm>
          <a:off x="0" y="0"/>
          <a:ext cx="0" cy="0"/>
          <a:chOff x="0" y="0"/>
          <a:chExt cx="0" cy="0"/>
        </a:xfrm>
      </p:grpSpPr>
      <p:sp>
        <p:nvSpPr>
          <p:cNvPr id="184" name="Shape 184"/>
          <p:cNvSpPr/>
          <p:nvPr>
            <p:ph type="sldNum" sz="quarter" idx="2"/>
          </p:nvPr>
        </p:nvSpPr>
        <p:spPr>
          <a:xfrm>
            <a:off x="12059682" y="9236286"/>
            <a:ext cx="294879" cy="317501"/>
          </a:xfrm>
          <a:prstGeom prst="rect">
            <a:avLst/>
          </a:prstGeom>
          <a:ln>
            <a:round/>
          </a:ln>
        </p:spPr>
        <p:txBody>
          <a:bodyPr lIns="38100" tIns="38100" rIns="38100" bIns="38100" anchor="ctr"/>
          <a:lstStyle>
            <a:lvl1pPr algn="r" defTabSz="1295400">
              <a:defRPr sz="1600">
                <a:uFill>
                  <a:solidFill>
                    <a:srgbClr val="FFFFFF"/>
                  </a:solidFill>
                </a:u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Leer">
    <p:spTree>
      <p:nvGrpSpPr>
        <p:cNvPr id="1" name=""/>
        <p:cNvGrpSpPr/>
        <p:nvPr/>
      </p:nvGrpSpPr>
      <p:grpSpPr>
        <a:xfrm>
          <a:off x="0" y="0"/>
          <a:ext cx="0" cy="0"/>
          <a:chOff x="0" y="0"/>
          <a:chExt cx="0" cy="0"/>
        </a:xfrm>
      </p:grpSpPr>
      <p:sp>
        <p:nvSpPr>
          <p:cNvPr id="191" name="Shape 191"/>
          <p:cNvSpPr/>
          <p:nvPr>
            <p:ph type="sldNum" sz="quarter" idx="2"/>
          </p:nvPr>
        </p:nvSpPr>
        <p:spPr>
          <a:xfrm>
            <a:off x="9320107" y="9114112"/>
            <a:ext cx="3034454" cy="371349"/>
          </a:xfrm>
          <a:prstGeom prst="rect">
            <a:avLst/>
          </a:prstGeom>
        </p:spPr>
        <p:txBody>
          <a:bodyPr wrap="square" lIns="65023" tIns="65023" rIns="65023" bIns="65023" anchor="ctr"/>
          <a:lstStyle>
            <a:lvl1pPr algn="r" defTabSz="914400">
              <a:defRPr sz="1600">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1" showMasterPhAnim="1">
  <p:cSld name="Titel &amp; Untertitel">
    <p:spTree>
      <p:nvGrpSpPr>
        <p:cNvPr id="1" name=""/>
        <p:cNvGrpSpPr/>
        <p:nvPr/>
      </p:nvGrpSpPr>
      <p:grpSpPr>
        <a:xfrm>
          <a:off x="0" y="0"/>
          <a:ext cx="0" cy="0"/>
          <a:chOff x="0" y="0"/>
          <a:chExt cx="0" cy="0"/>
        </a:xfrm>
      </p:grpSpPr>
      <p:sp>
        <p:nvSpPr>
          <p:cNvPr id="198" name="Shape 198"/>
          <p:cNvSpPr/>
          <p:nvPr>
            <p:ph type="title"/>
          </p:nvPr>
        </p:nvSpPr>
        <p:spPr>
          <a:xfrm>
            <a:off x="1270000" y="1638300"/>
            <a:ext cx="10464800" cy="3302000"/>
          </a:xfrm>
          <a:prstGeom prst="rect">
            <a:avLst/>
          </a:prstGeom>
        </p:spPr>
        <p:txBody>
          <a:bodyPr anchor="b">
            <a:normAutofit fontScale="100000" lnSpcReduction="0"/>
          </a:bodyPr>
          <a:lstStyle>
            <a:lvl1pPr>
              <a:defRPr sz="8000">
                <a:latin typeface="Arial"/>
                <a:ea typeface="Arial"/>
                <a:cs typeface="Arial"/>
                <a:sym typeface="Arial"/>
              </a:defRPr>
            </a:lvl1pPr>
          </a:lstStyle>
          <a:p>
            <a:pPr/>
            <a:r>
              <a:t>Titeltext</a:t>
            </a:r>
          </a:p>
        </p:txBody>
      </p:sp>
      <p:sp>
        <p:nvSpPr>
          <p:cNvPr id="199" name="Shape 199"/>
          <p:cNvSpPr/>
          <p:nvPr>
            <p:ph type="body" sz="quarter" idx="1"/>
          </p:nvPr>
        </p:nvSpPr>
        <p:spPr>
          <a:xfrm>
            <a:off x="1270000" y="5029200"/>
            <a:ext cx="10464800" cy="1130300"/>
          </a:xfrm>
          <a:prstGeom prst="rect">
            <a:avLst/>
          </a:prstGeom>
        </p:spPr>
        <p:txBody>
          <a:bodyPr anchor="t">
            <a:normAutofit fontScale="100000" lnSpcReduction="0"/>
          </a:bodyPr>
          <a:lstStyle>
            <a:lvl1pPr marL="0" indent="0" algn="ctr">
              <a:spcBef>
                <a:spcPts val="0"/>
              </a:spcBef>
              <a:buSzTx/>
              <a:buNone/>
              <a:defRPr sz="3100">
                <a:latin typeface="Arial"/>
                <a:ea typeface="Arial"/>
                <a:cs typeface="Arial"/>
                <a:sym typeface="Arial"/>
              </a:defRPr>
            </a:lvl1pPr>
            <a:lvl2pPr marL="0" indent="228600" algn="ctr">
              <a:spcBef>
                <a:spcPts val="0"/>
              </a:spcBef>
              <a:buSzTx/>
              <a:buNone/>
              <a:defRPr sz="3100">
                <a:latin typeface="Arial"/>
                <a:ea typeface="Arial"/>
                <a:cs typeface="Arial"/>
                <a:sym typeface="Arial"/>
              </a:defRPr>
            </a:lvl2pPr>
            <a:lvl3pPr marL="0" indent="457200" algn="ctr">
              <a:spcBef>
                <a:spcPts val="0"/>
              </a:spcBef>
              <a:buSzTx/>
              <a:buNone/>
              <a:defRPr sz="3100">
                <a:latin typeface="Arial"/>
                <a:ea typeface="Arial"/>
                <a:cs typeface="Arial"/>
                <a:sym typeface="Arial"/>
              </a:defRPr>
            </a:lvl3pPr>
            <a:lvl4pPr marL="0" indent="685800" algn="ctr">
              <a:spcBef>
                <a:spcPts val="0"/>
              </a:spcBef>
              <a:buSzTx/>
              <a:buNone/>
              <a:defRPr sz="3100">
                <a:latin typeface="Arial"/>
                <a:ea typeface="Arial"/>
                <a:cs typeface="Arial"/>
                <a:sym typeface="Arial"/>
              </a:defRPr>
            </a:lvl4pPr>
            <a:lvl5pPr marL="0" indent="914400" algn="ctr">
              <a:spcBef>
                <a:spcPts val="0"/>
              </a:spcBef>
              <a:buSzTx/>
              <a:buNone/>
              <a:defRPr sz="3100">
                <a:latin typeface="Arial"/>
                <a:ea typeface="Arial"/>
                <a:cs typeface="Arial"/>
                <a:sym typeface="Arial"/>
              </a:defRPr>
            </a:lvl5pPr>
          </a:lstStyle>
          <a:p>
            <a:pPr/>
            <a:r>
              <a:t>Textebene 1</a:t>
            </a:r>
          </a:p>
          <a:p>
            <a:pPr lvl="1"/>
            <a:r>
              <a:t>Textebene 2</a:t>
            </a:r>
          </a:p>
          <a:p>
            <a:pPr lvl="2"/>
            <a:r>
              <a:t>Textebene 3</a:t>
            </a:r>
          </a:p>
          <a:p>
            <a:pPr lvl="3"/>
            <a:r>
              <a:t>Textebene 4</a:t>
            </a:r>
          </a:p>
          <a:p>
            <a:pPr lvl="4"/>
            <a:r>
              <a:t>Textebene 5</a:t>
            </a:r>
          </a:p>
        </p:txBody>
      </p:sp>
      <p:sp>
        <p:nvSpPr>
          <p:cNvPr id="200" name="Shape 200"/>
          <p:cNvSpPr/>
          <p:nvPr>
            <p:ph type="sldNum" sz="quarter" idx="2"/>
          </p:nvPr>
        </p:nvSpPr>
        <p:spPr>
          <a:xfrm>
            <a:off x="6311798" y="9258300"/>
            <a:ext cx="368504" cy="3810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1" showMasterPhAnim="1">
  <p:cSld name="Nur Titel">
    <p:bg>
      <p:bgPr>
        <a:gradFill flip="none" rotWithShape="1">
          <a:gsLst>
            <a:gs pos="80000">
              <a:srgbClr val="005696">
                <a:alpha val="84706"/>
              </a:srgbClr>
            </a:gs>
            <a:gs pos="100000">
              <a:srgbClr val="FFEBFA"/>
            </a:gs>
          </a:gsLst>
          <a:lin ang="5400000" scaled="0"/>
        </a:gradFill>
      </p:bgPr>
    </p:bg>
    <p:spTree>
      <p:nvGrpSpPr>
        <p:cNvPr id="1" name=""/>
        <p:cNvGrpSpPr/>
        <p:nvPr/>
      </p:nvGrpSpPr>
      <p:grpSpPr>
        <a:xfrm>
          <a:off x="0" y="0"/>
          <a:ext cx="0" cy="0"/>
          <a:chOff x="0" y="0"/>
          <a:chExt cx="0" cy="0"/>
        </a:xfrm>
      </p:grpSpPr>
      <p:sp>
        <p:nvSpPr>
          <p:cNvPr id="207" name="Shape 207"/>
          <p:cNvSpPr/>
          <p:nvPr>
            <p:ph type="title"/>
          </p:nvPr>
        </p:nvSpPr>
        <p:spPr>
          <a:xfrm>
            <a:off x="1300479" y="728268"/>
            <a:ext cx="11054082" cy="1547572"/>
          </a:xfrm>
          <a:prstGeom prst="rect">
            <a:avLst/>
          </a:prstGeom>
        </p:spPr>
        <p:txBody>
          <a:bodyPr lIns="65023" tIns="65023" rIns="65023" bIns="65023" anchor="t"/>
          <a:lstStyle>
            <a:lvl1pPr algn="l" defTabSz="914400">
              <a:defRPr spc="-140" sz="5600">
                <a:ln w="13335">
                  <a:solidFill>
                    <a:srgbClr val="002060">
                      <a:alpha val="50000"/>
                    </a:srgbClr>
                  </a:solidFill>
                </a:ln>
                <a:solidFill>
                  <a:srgbClr val="F0E8D6"/>
                </a:solidFill>
                <a:latin typeface="Consolas"/>
                <a:ea typeface="Consolas"/>
                <a:cs typeface="Consolas"/>
                <a:sym typeface="Consolas"/>
              </a:defRPr>
            </a:lvl1pPr>
          </a:lstStyle>
          <a:p>
            <a:pPr/>
            <a:r>
              <a:t>Titeltext</a:t>
            </a:r>
          </a:p>
        </p:txBody>
      </p:sp>
      <p:sp>
        <p:nvSpPr>
          <p:cNvPr id="208" name="Shape 208"/>
          <p:cNvSpPr/>
          <p:nvPr>
            <p:ph type="sldNum" sz="quarter" idx="2"/>
          </p:nvPr>
        </p:nvSpPr>
        <p:spPr>
          <a:xfrm>
            <a:off x="12246186" y="9273878"/>
            <a:ext cx="650241" cy="371349"/>
          </a:xfrm>
          <a:prstGeom prst="rect">
            <a:avLst/>
          </a:prstGeom>
        </p:spPr>
        <p:txBody>
          <a:bodyPr wrap="square" lIns="65023" tIns="65023" rIns="65023" bIns="65023" anchor="b"/>
          <a:lstStyle>
            <a:lvl1pPr algn="l" defTabSz="914400">
              <a:defRPr sz="1600">
                <a:solidFill>
                  <a:srgbClr val="E9E5DC"/>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1" showMasterPhAnim="1">
  <p:cSld name="Titel &amp; Aufzählung">
    <p:spTree>
      <p:nvGrpSpPr>
        <p:cNvPr id="1" name=""/>
        <p:cNvGrpSpPr/>
        <p:nvPr/>
      </p:nvGrpSpPr>
      <p:grpSpPr>
        <a:xfrm>
          <a:off x="0" y="0"/>
          <a:ext cx="0" cy="0"/>
          <a:chOff x="0" y="0"/>
          <a:chExt cx="0" cy="0"/>
        </a:xfrm>
      </p:grpSpPr>
      <p:sp>
        <p:nvSpPr>
          <p:cNvPr id="215" name="Shape 215"/>
          <p:cNvSpPr/>
          <p:nvPr>
            <p:ph type="title"/>
          </p:nvPr>
        </p:nvSpPr>
        <p:spPr>
          <a:xfrm>
            <a:off x="952499" y="253999"/>
            <a:ext cx="11099801" cy="2159001"/>
          </a:xfrm>
          <a:prstGeom prst="rect">
            <a:avLst/>
          </a:prstGeom>
        </p:spPr>
        <p:txBody>
          <a:bodyPr>
            <a:normAutofit fontScale="100000" lnSpcReduction="0"/>
          </a:bodyPr>
          <a:lstStyle>
            <a:lvl1pPr defTabSz="830862">
              <a:defRPr sz="7800">
                <a:latin typeface="Arial"/>
                <a:ea typeface="Arial"/>
                <a:cs typeface="Arial"/>
                <a:sym typeface="Arial"/>
              </a:defRPr>
            </a:lvl1pPr>
          </a:lstStyle>
          <a:p>
            <a:pPr/>
            <a:r>
              <a:t>Titeltext</a:t>
            </a:r>
          </a:p>
        </p:txBody>
      </p:sp>
      <p:sp>
        <p:nvSpPr>
          <p:cNvPr id="216" name="Shape 216"/>
          <p:cNvSpPr/>
          <p:nvPr>
            <p:ph type="body" idx="1"/>
          </p:nvPr>
        </p:nvSpPr>
        <p:spPr>
          <a:xfrm>
            <a:off x="952499" y="2590800"/>
            <a:ext cx="11099801" cy="6286500"/>
          </a:xfrm>
          <a:prstGeom prst="rect">
            <a:avLst/>
          </a:prstGeom>
        </p:spPr>
        <p:txBody>
          <a:bodyPr>
            <a:normAutofit fontScale="100000" lnSpcReduction="0"/>
          </a:bodyPr>
          <a:lstStyle>
            <a:lvl1pPr marL="421105" indent="-421105" defTabSz="830862">
              <a:spcBef>
                <a:spcPts val="5900"/>
              </a:spcBef>
              <a:buSzPct val="75000"/>
              <a:defRPr sz="3600">
                <a:latin typeface="Arial"/>
                <a:ea typeface="Arial"/>
                <a:cs typeface="Arial"/>
                <a:sym typeface="Arial"/>
              </a:defRPr>
            </a:lvl1pPr>
            <a:lvl2pPr marL="865605" indent="-421105" defTabSz="830862">
              <a:spcBef>
                <a:spcPts val="5900"/>
              </a:spcBef>
              <a:buSzPct val="75000"/>
              <a:defRPr sz="3600">
                <a:latin typeface="Arial"/>
                <a:ea typeface="Arial"/>
                <a:cs typeface="Arial"/>
                <a:sym typeface="Arial"/>
              </a:defRPr>
            </a:lvl2pPr>
            <a:lvl3pPr marL="1310105" indent="-421105" defTabSz="830862">
              <a:spcBef>
                <a:spcPts val="5900"/>
              </a:spcBef>
              <a:buSzPct val="75000"/>
              <a:defRPr sz="3600">
                <a:latin typeface="Arial"/>
                <a:ea typeface="Arial"/>
                <a:cs typeface="Arial"/>
                <a:sym typeface="Arial"/>
              </a:defRPr>
            </a:lvl3pPr>
            <a:lvl4pPr marL="1754605" indent="-421105" defTabSz="830862">
              <a:spcBef>
                <a:spcPts val="5900"/>
              </a:spcBef>
              <a:buSzPct val="75000"/>
              <a:defRPr sz="3600">
                <a:latin typeface="Arial"/>
                <a:ea typeface="Arial"/>
                <a:cs typeface="Arial"/>
                <a:sym typeface="Arial"/>
              </a:defRPr>
            </a:lvl4pPr>
            <a:lvl5pPr marL="2199105" indent="-421105" defTabSz="830862">
              <a:spcBef>
                <a:spcPts val="5900"/>
              </a:spcBef>
              <a:buSzPct val="75000"/>
              <a:defRPr sz="3600">
                <a:latin typeface="Arial"/>
                <a:ea typeface="Arial"/>
                <a:cs typeface="Arial"/>
                <a:sym typeface="Arial"/>
              </a:defRPr>
            </a:lvl5pPr>
          </a:lstStyle>
          <a:p>
            <a:pPr/>
            <a:r>
              <a:t>Textebene 1</a:t>
            </a:r>
          </a:p>
          <a:p>
            <a:pPr lvl="1"/>
            <a:r>
              <a:t>Textebene 2</a:t>
            </a:r>
          </a:p>
          <a:p>
            <a:pPr lvl="2"/>
            <a:r>
              <a:t>Textebene 3</a:t>
            </a:r>
          </a:p>
          <a:p>
            <a:pPr lvl="3"/>
            <a:r>
              <a:t>Textebene 4</a:t>
            </a:r>
          </a:p>
          <a:p>
            <a:pPr lvl="4"/>
            <a:r>
              <a:t>Textebene 5</a:t>
            </a:r>
          </a:p>
        </p:txBody>
      </p:sp>
      <p:sp>
        <p:nvSpPr>
          <p:cNvPr id="217" name="Shape 217"/>
          <p:cNvSpPr/>
          <p:nvPr>
            <p:ph type="sldNum" sz="quarter" idx="2"/>
          </p:nvPr>
        </p:nvSpPr>
        <p:spPr>
          <a:xfrm>
            <a:off x="6325920" y="9258300"/>
            <a:ext cx="340260" cy="342900"/>
          </a:xfrm>
          <a:prstGeom prst="rect">
            <a:avLst/>
          </a:prstGeom>
        </p:spPr>
        <p:txBody>
          <a:bodyPr/>
          <a:lstStyle>
            <a:lvl1pPr defTabSz="830862">
              <a:defRPr sz="1600">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1" showMasterPhAnim="1">
  <p:cSld name="Titel &amp; Aufzählung">
    <p:spTree>
      <p:nvGrpSpPr>
        <p:cNvPr id="1" name=""/>
        <p:cNvGrpSpPr/>
        <p:nvPr/>
      </p:nvGrpSpPr>
      <p:grpSpPr>
        <a:xfrm>
          <a:off x="0" y="0"/>
          <a:ext cx="0" cy="0"/>
          <a:chOff x="0" y="0"/>
          <a:chExt cx="0" cy="0"/>
        </a:xfrm>
      </p:grpSpPr>
      <p:sp>
        <p:nvSpPr>
          <p:cNvPr id="224" name="Shape 224"/>
          <p:cNvSpPr/>
          <p:nvPr>
            <p:ph type="title"/>
          </p:nvPr>
        </p:nvSpPr>
        <p:spPr>
          <a:xfrm>
            <a:off x="952500" y="254000"/>
            <a:ext cx="11099800" cy="2159000"/>
          </a:xfrm>
          <a:prstGeom prst="rect">
            <a:avLst/>
          </a:prstGeom>
        </p:spPr>
        <p:txBody>
          <a:bodyPr>
            <a:normAutofit fontScale="100000" lnSpcReduction="0"/>
          </a:bodyPr>
          <a:lstStyle>
            <a:lvl1pPr>
              <a:defRPr sz="8000">
                <a:latin typeface="Arial"/>
                <a:ea typeface="Arial"/>
                <a:cs typeface="Arial"/>
                <a:sym typeface="Arial"/>
              </a:defRPr>
            </a:lvl1pPr>
          </a:lstStyle>
          <a:p>
            <a:pPr/>
            <a:r>
              <a:t>Titeltext</a:t>
            </a:r>
          </a:p>
        </p:txBody>
      </p:sp>
      <p:sp>
        <p:nvSpPr>
          <p:cNvPr id="225" name="Shape 225"/>
          <p:cNvSpPr/>
          <p:nvPr>
            <p:ph type="body" idx="1"/>
          </p:nvPr>
        </p:nvSpPr>
        <p:spPr>
          <a:xfrm>
            <a:off x="952500" y="2590800"/>
            <a:ext cx="11099800" cy="6286500"/>
          </a:xfrm>
          <a:prstGeom prst="rect">
            <a:avLst/>
          </a:prstGeom>
        </p:spPr>
        <p:txBody>
          <a:bodyPr>
            <a:normAutofit fontScale="100000" lnSpcReduction="0"/>
          </a:bodyPr>
          <a:lstStyle>
            <a:lvl1pPr marL="444500" indent="-444500">
              <a:spcBef>
                <a:spcPts val="4200"/>
              </a:spcBef>
              <a:buSzPct val="75000"/>
              <a:defRPr sz="3800">
                <a:latin typeface="Arial"/>
                <a:ea typeface="Arial"/>
                <a:cs typeface="Arial"/>
                <a:sym typeface="Arial"/>
              </a:defRPr>
            </a:lvl1pPr>
            <a:lvl2pPr marL="889000" indent="-444500">
              <a:spcBef>
                <a:spcPts val="4200"/>
              </a:spcBef>
              <a:buSzPct val="75000"/>
              <a:defRPr sz="3800">
                <a:latin typeface="Arial"/>
                <a:ea typeface="Arial"/>
                <a:cs typeface="Arial"/>
                <a:sym typeface="Arial"/>
              </a:defRPr>
            </a:lvl2pPr>
            <a:lvl3pPr marL="1333500" indent="-444500">
              <a:spcBef>
                <a:spcPts val="4200"/>
              </a:spcBef>
              <a:buSzPct val="75000"/>
              <a:defRPr sz="3800">
                <a:latin typeface="Arial"/>
                <a:ea typeface="Arial"/>
                <a:cs typeface="Arial"/>
                <a:sym typeface="Arial"/>
              </a:defRPr>
            </a:lvl3pPr>
            <a:lvl4pPr marL="1778000" indent="-444500">
              <a:spcBef>
                <a:spcPts val="4200"/>
              </a:spcBef>
              <a:buSzPct val="75000"/>
              <a:defRPr sz="3800">
                <a:latin typeface="Arial"/>
                <a:ea typeface="Arial"/>
                <a:cs typeface="Arial"/>
                <a:sym typeface="Arial"/>
              </a:defRPr>
            </a:lvl4pPr>
            <a:lvl5pPr marL="2222500" indent="-444500">
              <a:spcBef>
                <a:spcPts val="4200"/>
              </a:spcBef>
              <a:buSzPct val="75000"/>
              <a:defRPr sz="3800">
                <a:latin typeface="Arial"/>
                <a:ea typeface="Arial"/>
                <a:cs typeface="Arial"/>
                <a:sym typeface="Arial"/>
              </a:defRPr>
            </a:lvl5pPr>
          </a:lstStyle>
          <a:p>
            <a:pPr/>
            <a:r>
              <a:t>Textebene 1</a:t>
            </a:r>
          </a:p>
          <a:p>
            <a:pPr lvl="1"/>
            <a:r>
              <a:t>Textebene 2</a:t>
            </a:r>
          </a:p>
          <a:p>
            <a:pPr lvl="2"/>
            <a:r>
              <a:t>Textebene 3</a:t>
            </a:r>
          </a:p>
          <a:p>
            <a:pPr lvl="3"/>
            <a:r>
              <a:t>Textebene 4</a:t>
            </a:r>
          </a:p>
          <a:p>
            <a:pPr lvl="4"/>
            <a:r>
              <a:t>Textebene 5</a:t>
            </a:r>
          </a:p>
        </p:txBody>
      </p:sp>
      <p:sp>
        <p:nvSpPr>
          <p:cNvPr id="226" name="Shape 226"/>
          <p:cNvSpPr/>
          <p:nvPr>
            <p:ph type="sldNum" sz="quarter" idx="2"/>
          </p:nvPr>
        </p:nvSpPr>
        <p:spPr>
          <a:xfrm>
            <a:off x="6311798" y="9258300"/>
            <a:ext cx="368504" cy="3810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1" showMasterPhAnim="1">
  <p:cSld name="Default - Titel und Inhalt">
    <p:bg>
      <p:bgPr>
        <a:solidFill>
          <a:srgbClr val="FFFFFF"/>
        </a:solidFill>
      </p:bgPr>
    </p:bg>
    <p:spTree>
      <p:nvGrpSpPr>
        <p:cNvPr id="1" name=""/>
        <p:cNvGrpSpPr/>
        <p:nvPr/>
      </p:nvGrpSpPr>
      <p:grpSpPr>
        <a:xfrm>
          <a:off x="0" y="0"/>
          <a:ext cx="0" cy="0"/>
          <a:chOff x="0" y="0"/>
          <a:chExt cx="0" cy="0"/>
        </a:xfrm>
      </p:grpSpPr>
      <p:sp>
        <p:nvSpPr>
          <p:cNvPr id="233" name="Shape 233"/>
          <p:cNvSpPr/>
          <p:nvPr/>
        </p:nvSpPr>
        <p:spPr>
          <a:xfrm>
            <a:off x="0" y="0"/>
            <a:ext cx="13017500" cy="254000"/>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lvl1pPr algn="ctr" defTabSz="1295400">
              <a:buClr>
                <a:srgbClr val="FFFFFF"/>
              </a:buClr>
              <a:defRPr b="1">
                <a:solidFill>
                  <a:srgbClr val="FFFFFF"/>
                </a:solidFill>
                <a:uFill>
                  <a:solidFill>
                    <a:srgbClr val="FFFFFF"/>
                  </a:solidFill>
                </a:uFill>
                <a:latin typeface="+mn-lt"/>
                <a:ea typeface="+mn-ea"/>
                <a:cs typeface="+mn-cs"/>
                <a:sym typeface="Calibri"/>
              </a:defRPr>
            </a:lvl1pPr>
          </a:lstStyle>
          <a:p>
            <a:pPr>
              <a:defRPr b="0" sz="2400">
                <a:solidFill>
                  <a:srgbClr val="000000"/>
                </a:solidFill>
                <a:uFill>
                  <a:solidFill>
                    <a:srgbClr val="000000"/>
                  </a:solidFill>
                </a:uFill>
              </a:defRPr>
            </a:pPr>
            <a:r>
              <a:rPr b="1" sz="1200">
                <a:solidFill>
                  <a:srgbClr val="FFFFFF"/>
                </a:solidFill>
                <a:uFill>
                  <a:solidFill>
                    <a:srgbClr val="FFFFFF"/>
                  </a:solidFill>
                </a:uFill>
              </a:rPr>
              <a:t>Dr. Benjamin Jörissen – www.joerissen.name</a:t>
            </a:r>
          </a:p>
        </p:txBody>
      </p:sp>
      <p:sp>
        <p:nvSpPr>
          <p:cNvPr id="234" name="Shape 234"/>
          <p:cNvSpPr/>
          <p:nvPr>
            <p:ph type="title"/>
          </p:nvPr>
        </p:nvSpPr>
        <p:spPr>
          <a:xfrm>
            <a:off x="647700" y="390596"/>
            <a:ext cx="11709400" cy="1625601"/>
          </a:xfrm>
          <a:prstGeom prst="rect">
            <a:avLst/>
          </a:prstGeom>
          <a:ln>
            <a:round/>
          </a:ln>
        </p:spPr>
        <p:txBody>
          <a:bodyPr lIns="38100" tIns="38100" rIns="38100" bIns="38100"/>
          <a:lstStyle>
            <a:lvl1pPr defTabSz="1295400">
              <a:defRPr sz="6200">
                <a:solidFill>
                  <a:srgbClr val="000000"/>
                </a:solidFill>
                <a:uFill>
                  <a:solidFill>
                    <a:srgbClr val="000000"/>
                  </a:solidFill>
                </a:uFill>
                <a:latin typeface="+mn-lt"/>
                <a:ea typeface="+mn-ea"/>
                <a:cs typeface="+mn-cs"/>
                <a:sym typeface="Calibri"/>
              </a:defRPr>
            </a:lvl1pPr>
          </a:lstStyle>
          <a:p>
            <a:pPr/>
            <a:r>
              <a:t>Titeltext</a:t>
            </a:r>
          </a:p>
        </p:txBody>
      </p:sp>
      <p:sp>
        <p:nvSpPr>
          <p:cNvPr id="235" name="Shape 235"/>
          <p:cNvSpPr/>
          <p:nvPr>
            <p:ph type="body" idx="1"/>
          </p:nvPr>
        </p:nvSpPr>
        <p:spPr>
          <a:xfrm>
            <a:off x="647700" y="2273300"/>
            <a:ext cx="11709400" cy="6436926"/>
          </a:xfrm>
          <a:prstGeom prst="rect">
            <a:avLst/>
          </a:prstGeom>
          <a:ln>
            <a:round/>
          </a:ln>
        </p:spPr>
        <p:txBody>
          <a:bodyPr lIns="38100" tIns="38100" rIns="38100" bIns="38100" anchor="t"/>
          <a:lstStyle>
            <a:lvl1pPr marL="342900" indent="-342900" defTabSz="1295400">
              <a:spcBef>
                <a:spcPts val="1000"/>
              </a:spcBef>
              <a:buClr>
                <a:srgbClr val="000000"/>
              </a:buClr>
              <a:buSzPct val="100000"/>
              <a:buFont typeface="Arial"/>
              <a:defRPr sz="4400">
                <a:solidFill>
                  <a:srgbClr val="000000"/>
                </a:solidFill>
                <a:uFill>
                  <a:solidFill>
                    <a:srgbClr val="000000"/>
                  </a:solidFill>
                </a:uFill>
                <a:latin typeface="+mn-lt"/>
                <a:ea typeface="+mn-ea"/>
                <a:cs typeface="+mn-cs"/>
                <a:sym typeface="Calibri"/>
              </a:defRPr>
            </a:lvl1pPr>
            <a:lvl2pPr marL="742950" indent="-285750" defTabSz="1295400">
              <a:spcBef>
                <a:spcPts val="900"/>
              </a:spcBef>
              <a:buClr>
                <a:srgbClr val="000000"/>
              </a:buClr>
              <a:buSzPct val="100000"/>
              <a:buFont typeface="Arial"/>
              <a:buChar char="–"/>
              <a:defRPr sz="3800">
                <a:solidFill>
                  <a:srgbClr val="000000"/>
                </a:solidFill>
                <a:uFill>
                  <a:solidFill>
                    <a:srgbClr val="000000"/>
                  </a:solidFill>
                </a:uFill>
                <a:latin typeface="+mn-lt"/>
                <a:ea typeface="+mn-ea"/>
                <a:cs typeface="+mn-cs"/>
                <a:sym typeface="Calibri"/>
              </a:defRPr>
            </a:lvl2pPr>
            <a:lvl3pPr marL="1143000" indent="-228600" defTabSz="1295400">
              <a:spcBef>
                <a:spcPts val="800"/>
              </a:spcBef>
              <a:buClr>
                <a:srgbClr val="000000"/>
              </a:buClr>
              <a:buSzPct val="100000"/>
              <a:buFont typeface="Arial"/>
              <a:defRPr sz="3400">
                <a:solidFill>
                  <a:srgbClr val="000000"/>
                </a:solidFill>
                <a:uFill>
                  <a:solidFill>
                    <a:srgbClr val="000000"/>
                  </a:solidFill>
                </a:uFill>
                <a:latin typeface="+mn-lt"/>
                <a:ea typeface="+mn-ea"/>
                <a:cs typeface="+mn-cs"/>
                <a:sym typeface="Calibri"/>
              </a:defRPr>
            </a:lvl3pPr>
            <a:lvl4pPr marL="1600200" indent="-228600" defTabSz="1295400">
              <a:spcBef>
                <a:spcPts val="600"/>
              </a:spcBef>
              <a:buClr>
                <a:srgbClr val="000000"/>
              </a:buClr>
              <a:buSzPct val="100000"/>
              <a:buFont typeface="Arial"/>
              <a:buChar char="–"/>
              <a:defRPr sz="2800">
                <a:solidFill>
                  <a:srgbClr val="000000"/>
                </a:solidFill>
                <a:uFill>
                  <a:solidFill>
                    <a:srgbClr val="000000"/>
                  </a:solidFill>
                </a:uFill>
                <a:latin typeface="+mn-lt"/>
                <a:ea typeface="+mn-ea"/>
                <a:cs typeface="+mn-cs"/>
                <a:sym typeface="Calibri"/>
              </a:defRPr>
            </a:lvl4pPr>
            <a:lvl5pPr marL="2057400" indent="-228600" defTabSz="1295400">
              <a:spcBef>
                <a:spcPts val="600"/>
              </a:spcBef>
              <a:buClr>
                <a:srgbClr val="000000"/>
              </a:buClr>
              <a:buSzPct val="100000"/>
              <a:buFont typeface="Arial"/>
              <a:buChar char="»"/>
              <a:defRPr sz="2800">
                <a:solidFill>
                  <a:srgbClr val="000000"/>
                </a:solidFill>
                <a:uFill>
                  <a:solidFill>
                    <a:srgbClr val="000000"/>
                  </a:solidFill>
                </a:uFill>
                <a:latin typeface="+mn-lt"/>
                <a:ea typeface="+mn-ea"/>
                <a:cs typeface="+mn-cs"/>
                <a:sym typeface="Calibri"/>
              </a:defRPr>
            </a:lvl5pPr>
          </a:lstStyle>
          <a:p>
            <a:pPr/>
            <a:r>
              <a:t>Textebene 1</a:t>
            </a:r>
          </a:p>
          <a:p>
            <a:pPr lvl="1"/>
            <a:r>
              <a:t>Textebene 2</a:t>
            </a:r>
          </a:p>
          <a:p>
            <a:pPr lvl="2"/>
            <a:r>
              <a:t>Textebene 3</a:t>
            </a:r>
          </a:p>
          <a:p>
            <a:pPr lvl="3"/>
            <a:r>
              <a:t>Textebene 4</a:t>
            </a:r>
          </a:p>
          <a:p>
            <a:pPr lvl="4"/>
            <a:r>
              <a:t>Textebene 5</a:t>
            </a:r>
          </a:p>
        </p:txBody>
      </p:sp>
      <p:sp>
        <p:nvSpPr>
          <p:cNvPr id="236" name="Shape 236"/>
          <p:cNvSpPr/>
          <p:nvPr>
            <p:ph type="sldNum" sz="quarter" idx="2"/>
          </p:nvPr>
        </p:nvSpPr>
        <p:spPr>
          <a:xfrm>
            <a:off x="12059682" y="9236286"/>
            <a:ext cx="294879" cy="317501"/>
          </a:xfrm>
          <a:prstGeom prst="rect">
            <a:avLst/>
          </a:prstGeom>
          <a:ln>
            <a:round/>
          </a:ln>
        </p:spPr>
        <p:txBody>
          <a:bodyPr lIns="38100" tIns="38100" rIns="38100" bIns="38100" anchor="ctr"/>
          <a:lstStyle>
            <a:lvl1pPr algn="r" defTabSz="1295400">
              <a:defRPr sz="1600">
                <a:solidFill>
                  <a:srgbClr val="9A9A9A"/>
                </a:solidFill>
                <a:uFill>
                  <a:solidFill>
                    <a:srgbClr val="9A9A9A"/>
                  </a:solidFill>
                </a:u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el &amp; Aufzählung - 2 Spalten">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a:r>
              <a:t>Titeltext</a:t>
            </a:r>
          </a:p>
        </p:txBody>
      </p:sp>
      <p:sp>
        <p:nvSpPr>
          <p:cNvPr id="30" name="Shape 30"/>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Textebene 1</a:t>
            </a:r>
          </a:p>
          <a:p>
            <a:pPr lvl="1"/>
            <a:r>
              <a:t>Textebene 2</a:t>
            </a:r>
          </a:p>
          <a:p>
            <a:pPr lvl="2"/>
            <a:r>
              <a:t>Textebene 3</a:t>
            </a:r>
          </a:p>
          <a:p>
            <a:pPr lvl="3"/>
            <a:r>
              <a:t>Textebene 4</a:t>
            </a:r>
          </a:p>
          <a:p>
            <a:pPr lvl="4"/>
            <a:r>
              <a:t>Textebene 5</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Aufzählung">
    <p:spTree>
      <p:nvGrpSpPr>
        <p:cNvPr id="1" name=""/>
        <p:cNvGrpSpPr/>
        <p:nvPr/>
      </p:nvGrpSpPr>
      <p:grpSpPr>
        <a:xfrm>
          <a:off x="0" y="0"/>
          <a:ext cx="0" cy="0"/>
          <a:chOff x="0" y="0"/>
          <a:chExt cx="0" cy="0"/>
        </a:xfrm>
      </p:grpSpPr>
      <p:sp>
        <p:nvSpPr>
          <p:cNvPr id="38" name="Shape 38"/>
          <p:cNvSpPr/>
          <p:nvPr>
            <p:ph type="body" idx="1"/>
          </p:nvPr>
        </p:nvSpPr>
        <p:spPr>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39" name="Shape 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Leer">
    <p:spTree>
      <p:nvGrpSpPr>
        <p:cNvPr id="1" name=""/>
        <p:cNvGrpSpPr/>
        <p:nvPr/>
      </p:nvGrpSpPr>
      <p:grpSpPr>
        <a:xfrm>
          <a:off x="0" y="0"/>
          <a:ext cx="0" cy="0"/>
          <a:chOff x="0" y="0"/>
          <a:chExt cx="0" cy="0"/>
        </a:xfrm>
      </p:grpSpPr>
      <p:sp>
        <p:nvSpPr>
          <p:cNvPr id="46" name="Shape 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el - Oben">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a:r>
              <a:t>Titeltext</a:t>
            </a:r>
          </a:p>
        </p:txBody>
      </p:sp>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el - Mitte">
    <p:spTree>
      <p:nvGrpSpPr>
        <p:cNvPr id="1" name=""/>
        <p:cNvGrpSpPr/>
        <p:nvPr/>
      </p:nvGrpSpPr>
      <p:grpSpPr>
        <a:xfrm>
          <a:off x="0" y="0"/>
          <a:ext cx="0" cy="0"/>
          <a:chOff x="0" y="0"/>
          <a:chExt cx="0" cy="0"/>
        </a:xfrm>
      </p:grpSpPr>
      <p:sp>
        <p:nvSpPr>
          <p:cNvPr id="61" name="Shape 61"/>
          <p:cNvSpPr/>
          <p:nvPr>
            <p:ph type="title"/>
          </p:nvPr>
        </p:nvSpPr>
        <p:spPr>
          <a:xfrm>
            <a:off x="1270000" y="2971800"/>
            <a:ext cx="10464800" cy="3810000"/>
          </a:xfrm>
          <a:prstGeom prst="rect">
            <a:avLst/>
          </a:prstGeom>
        </p:spPr>
        <p:txBody>
          <a:bodyPr/>
          <a:lstStyle/>
          <a:p>
            <a:pPr/>
            <a:r>
              <a:t>Titeltext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Foto - Horizontal">
    <p:spTree>
      <p:nvGrpSpPr>
        <p:cNvPr id="1" name=""/>
        <p:cNvGrpSpPr/>
        <p:nvPr/>
      </p:nvGrpSpPr>
      <p:grpSpPr>
        <a:xfrm>
          <a:off x="0" y="0"/>
          <a:ext cx="0" cy="0"/>
          <a:chOff x="0" y="0"/>
          <a:chExt cx="0" cy="0"/>
        </a:xfrm>
      </p:grpSpPr>
      <p:sp>
        <p:nvSpPr>
          <p:cNvPr id="69" name="Shape 69"/>
          <p:cNvSpPr/>
          <p:nvPr>
            <p:ph type="pic" sz="half" idx="13"/>
          </p:nvPr>
        </p:nvSpPr>
        <p:spPr>
          <a:xfrm>
            <a:off x="3454400" y="1803400"/>
            <a:ext cx="6096000" cy="4572000"/>
          </a:xfrm>
          <a:prstGeom prst="rect">
            <a:avLst/>
          </a:prstGeom>
        </p:spPr>
        <p:txBody>
          <a:bodyPr lIns="91439" tIns="45719" rIns="91439" bIns="45719" anchor="t"/>
          <a:lstStyle/>
          <a:p>
            <a:pPr/>
          </a:p>
        </p:txBody>
      </p:sp>
      <p:sp>
        <p:nvSpPr>
          <p:cNvPr id="70" name="Shape 70"/>
          <p:cNvSpPr/>
          <p:nvPr>
            <p:ph type="title"/>
          </p:nvPr>
        </p:nvSpPr>
        <p:spPr>
          <a:xfrm>
            <a:off x="1270000" y="7366000"/>
            <a:ext cx="10464800" cy="1701800"/>
          </a:xfrm>
          <a:prstGeom prst="rect">
            <a:avLst/>
          </a:prstGeom>
        </p:spPr>
        <p:txBody>
          <a:bodyPr/>
          <a:lstStyle/>
          <a:p>
            <a:pPr/>
            <a:r>
              <a:t>Titeltext</a:t>
            </a:r>
          </a:p>
        </p:txBody>
      </p:sp>
      <p:sp>
        <p:nvSpPr>
          <p:cNvPr id="71" name="Shape 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 - Horizontal, Spiegelung">
    <p:spTree>
      <p:nvGrpSpPr>
        <p:cNvPr id="1" name=""/>
        <p:cNvGrpSpPr/>
        <p:nvPr/>
      </p:nvGrpSpPr>
      <p:grpSpPr>
        <a:xfrm>
          <a:off x="0" y="0"/>
          <a:ext cx="0" cy="0"/>
          <a:chOff x="0" y="0"/>
          <a:chExt cx="0" cy="0"/>
        </a:xfrm>
      </p:grpSpPr>
      <p:sp>
        <p:nvSpPr>
          <p:cNvPr id="78" name="Shape 78"/>
          <p:cNvSpPr/>
          <p:nvPr>
            <p:ph type="pic" sz="half" idx="13"/>
          </p:nvPr>
        </p:nvSpPr>
        <p:spPr>
          <a:xfrm>
            <a:off x="3454400" y="1803400"/>
            <a:ext cx="6096000" cy="4572000"/>
          </a:xfrm>
          <a:prstGeom prst="rect">
            <a:avLst/>
          </a:prstGeom>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79" name="Shape 79"/>
          <p:cNvSpPr/>
          <p:nvPr>
            <p:ph type="title"/>
          </p:nvPr>
        </p:nvSpPr>
        <p:spPr>
          <a:xfrm>
            <a:off x="1270000" y="7366000"/>
            <a:ext cx="10464800" cy="1701800"/>
          </a:xfrm>
          <a:prstGeom prst="rect">
            <a:avLst/>
          </a:prstGeom>
        </p:spPr>
        <p:txBody>
          <a:bodyPr/>
          <a:lstStyle/>
          <a:p>
            <a:pPr/>
            <a:r>
              <a:t>Titeltext</a:t>
            </a:r>
          </a:p>
        </p:txBody>
      </p:sp>
      <p:sp>
        <p:nvSpPr>
          <p:cNvPr id="80" name="Shape 8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Textebene 1</a:t>
            </a:r>
          </a:p>
          <a:p>
            <a:pPr lvl="1"/>
            <a:r>
              <a:t>Textebene 2</a:t>
            </a:r>
          </a:p>
          <a:p>
            <a:pPr lvl="2"/>
            <a:r>
              <a:t>Textebene 3</a:t>
            </a:r>
          </a:p>
          <a:p>
            <a:pPr lvl="3"/>
            <a:r>
              <a:t>Textebene 4</a:t>
            </a:r>
          </a:p>
          <a:p>
            <a:pPr lvl="4"/>
            <a:r>
              <a:t>Textebene 5</a:t>
            </a:r>
          </a:p>
        </p:txBody>
      </p:sp>
      <p:sp>
        <p:nvSpPr>
          <p:cNvPr id="3" name="Shape 3"/>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Titeltext</a:t>
            </a:r>
          </a:p>
        </p:txBody>
      </p:sp>
      <p:sp>
        <p:nvSpPr>
          <p:cNvPr id="4" name="Shape 4"/>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lgn="ctr" defTabSz="584200">
              <a:defRPr sz="1800">
                <a:solidFill>
                  <a:srgbClr val="FFFFFF"/>
                </a:solidFill>
                <a:latin typeface="+mj-lt"/>
                <a:ea typeface="+mj-ea"/>
                <a:cs typeface="+mj-cs"/>
                <a:sym typeface="Gill Sans"/>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FFFFFF"/>
          </a:solidFill>
          <a:uFillTx/>
          <a:latin typeface="+mj-lt"/>
          <a:ea typeface="+mj-ea"/>
          <a:cs typeface="+mj-cs"/>
          <a:sym typeface="Gill Sans"/>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FFFFFF"/>
          </a:solidFill>
          <a:uFillTx/>
          <a:latin typeface="+mj-lt"/>
          <a:ea typeface="+mj-ea"/>
          <a:cs typeface="+mj-cs"/>
          <a:sym typeface="Gill Sans"/>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FFFFFF"/>
          </a:solidFill>
          <a:uFillTx/>
          <a:latin typeface="+mj-lt"/>
          <a:ea typeface="+mj-ea"/>
          <a:cs typeface="+mj-cs"/>
          <a:sym typeface="Gill Sans"/>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FFFFFF"/>
          </a:solidFill>
          <a:uFillTx/>
          <a:latin typeface="+mj-lt"/>
          <a:ea typeface="+mj-ea"/>
          <a:cs typeface="+mj-cs"/>
          <a:sym typeface="Gill Sans"/>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FFFFFF"/>
          </a:solidFill>
          <a:uFillTx/>
          <a:latin typeface="+mj-lt"/>
          <a:ea typeface="+mj-ea"/>
          <a:cs typeface="+mj-cs"/>
          <a:sym typeface="Gill Sans"/>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FFFFFF"/>
          </a:solidFill>
          <a:uFillTx/>
          <a:latin typeface="+mj-lt"/>
          <a:ea typeface="+mj-ea"/>
          <a:cs typeface="+mj-cs"/>
          <a:sym typeface="Gill Sans"/>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FFFFFF"/>
          </a:solidFill>
          <a:uFillTx/>
          <a:latin typeface="+mj-lt"/>
          <a:ea typeface="+mj-ea"/>
          <a:cs typeface="+mj-cs"/>
          <a:sym typeface="Gill Sans"/>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FFFFFF"/>
          </a:solidFill>
          <a:uFillTx/>
          <a:latin typeface="+mj-lt"/>
          <a:ea typeface="+mj-ea"/>
          <a:cs typeface="+mj-cs"/>
          <a:sym typeface="Gill San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FFFFFF"/>
          </a:solidFill>
          <a:uFillTx/>
          <a:latin typeface="+mj-lt"/>
          <a:ea typeface="+mj-ea"/>
          <a:cs typeface="+mj-cs"/>
          <a:sym typeface="Gill Sans"/>
        </a:defRPr>
      </a:lvl9pPr>
    </p:titleStyle>
    <p:bodyStyle>
      <a:lvl1pPr marL="8890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FFFFFF"/>
          </a:solidFill>
          <a:uFillTx/>
          <a:latin typeface="+mj-lt"/>
          <a:ea typeface="+mj-ea"/>
          <a:cs typeface="+mj-cs"/>
          <a:sym typeface="Gill Sans"/>
        </a:defRPr>
      </a:lvl1pPr>
      <a:lvl2pPr marL="13335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FFFFFF"/>
          </a:solidFill>
          <a:uFillTx/>
          <a:latin typeface="+mj-lt"/>
          <a:ea typeface="+mj-ea"/>
          <a:cs typeface="+mj-cs"/>
          <a:sym typeface="Gill Sans"/>
        </a:defRPr>
      </a:lvl2pPr>
      <a:lvl3pPr marL="17780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FFFFFF"/>
          </a:solidFill>
          <a:uFillTx/>
          <a:latin typeface="+mj-lt"/>
          <a:ea typeface="+mj-ea"/>
          <a:cs typeface="+mj-cs"/>
          <a:sym typeface="Gill Sans"/>
        </a:defRPr>
      </a:lvl3pPr>
      <a:lvl4pPr marL="22225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FFFFFF"/>
          </a:solidFill>
          <a:uFillTx/>
          <a:latin typeface="+mj-lt"/>
          <a:ea typeface="+mj-ea"/>
          <a:cs typeface="+mj-cs"/>
          <a:sym typeface="Gill Sans"/>
        </a:defRPr>
      </a:lvl4pPr>
      <a:lvl5pPr marL="26670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FFFFFF"/>
          </a:solidFill>
          <a:uFillTx/>
          <a:latin typeface="+mj-lt"/>
          <a:ea typeface="+mj-ea"/>
          <a:cs typeface="+mj-cs"/>
          <a:sym typeface="Gill Sans"/>
        </a:defRPr>
      </a:lvl5pPr>
      <a:lvl6pPr marL="30226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FFFFFF"/>
          </a:solidFill>
          <a:uFillTx/>
          <a:latin typeface="+mj-lt"/>
          <a:ea typeface="+mj-ea"/>
          <a:cs typeface="+mj-cs"/>
          <a:sym typeface="Gill Sans"/>
        </a:defRPr>
      </a:lvl6pPr>
      <a:lvl7pPr marL="33782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FFFFFF"/>
          </a:solidFill>
          <a:uFillTx/>
          <a:latin typeface="+mj-lt"/>
          <a:ea typeface="+mj-ea"/>
          <a:cs typeface="+mj-cs"/>
          <a:sym typeface="Gill Sans"/>
        </a:defRPr>
      </a:lvl7pPr>
      <a:lvl8pPr marL="37338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FFFFFF"/>
          </a:solidFill>
          <a:uFillTx/>
          <a:latin typeface="+mj-lt"/>
          <a:ea typeface="+mj-ea"/>
          <a:cs typeface="+mj-cs"/>
          <a:sym typeface="Gill Sans"/>
        </a:defRPr>
      </a:lvl8pPr>
      <a:lvl9pPr marL="4089400" marR="0" indent="-571500" algn="l" defTabSz="584200" latinLnBrk="0">
        <a:lnSpc>
          <a:spcPct val="100000"/>
        </a:lnSpc>
        <a:spcBef>
          <a:spcPts val="4800"/>
        </a:spcBef>
        <a:spcAft>
          <a:spcPts val="0"/>
        </a:spcAft>
        <a:buClrTx/>
        <a:buSzPct val="171000"/>
        <a:buFontTx/>
        <a:buChar char="•"/>
        <a:tabLst/>
        <a:defRPr b="0" baseline="0" cap="none" i="0" spc="0" strike="noStrike" sz="4200" u="none">
          <a:ln>
            <a:noFill/>
          </a:ln>
          <a:solidFill>
            <a:srgbClr val="FFFFFF"/>
          </a:solidFill>
          <a:uFillTx/>
          <a:latin typeface="+mj-lt"/>
          <a:ea typeface="+mj-ea"/>
          <a:cs typeface="+mj-c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http://joerissen.name" TargetMode="External"/><Relationship Id="rId4" Type="http://schemas.openxmlformats.org/officeDocument/2006/relationships/hyperlink" Target="mailto:benjamin@joerissen.name" TargetMode="External"/><Relationship Id="rId5" Type="http://schemas.openxmlformats.org/officeDocument/2006/relationships/image" Target="../media/image3.png"/><Relationship Id="rId6" Type="http://schemas.openxmlformats.org/officeDocument/2006/relationships/hyperlink" Target="http://creativecommons.org/licenses/by-sa/4.0/" TargetMode="External"/><Relationship Id="rId7"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youtube.com/watch?v=Yo2L7FYAn4M" TargetMode="Externa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1w83yDe1YaE" TargetMode="Externa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youtube.com/watch?v=OAZNluh2wOI" TargetMode="Externa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youtube.com/watch?v=5X9fQIj24YM" TargetMode="Externa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youtube.com/watch?v=2H6ceq6ETSo" TargetMode="Externa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youtube.com/watch?v=qADXXnPy4hA" TargetMode="Externa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youtube.com/watch?v=U9S8ZgETLNA" TargetMode="Externa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youtube.com/watch?v=cuIXiQP9930" TargetMode="Externa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youtube.com/watch?v=MR5tZN4BVSw" TargetMode="Externa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youtube.com/watch?v=4Q1ZQDo1UVI" TargetMode="Externa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youtube.com/watch?v=TKwZ6oZybCA" TargetMode="Externa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thenightjourney.com/" TargetMode="External"/><Relationship Id="rId4" Type="http://schemas.openxmlformats.org/officeDocument/2006/relationships/hyperlink" Target="https://www.youtube.com/watch?v=twK2NDc" TargetMode="Externa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youtube.com/watch?v=rAKSBAWb6fM"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http://joerissen.name" TargetMode="External"/><Relationship Id="rId4" Type="http://schemas.openxmlformats.org/officeDocument/2006/relationships/hyperlink" Target="mailto:benjamin@joerissen.name" TargetMode="External"/><Relationship Id="rId5" Type="http://schemas.openxmlformats.org/officeDocument/2006/relationships/image" Target="../media/image3.png"/><Relationship Id="rId6" Type="http://schemas.openxmlformats.org/officeDocument/2006/relationships/hyperlink" Target="http://creativecommons.org/licenses/by-sa/4.0/" TargetMode="External"/><Relationship Id="rId7"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5" name="Shape 245"/>
          <p:cNvSpPr/>
          <p:nvPr/>
        </p:nvSpPr>
        <p:spPr>
          <a:xfrm>
            <a:off x="-25400" y="381000"/>
            <a:ext cx="13030200" cy="1536700"/>
          </a:xfrm>
          <a:prstGeom prst="rect">
            <a:avLst/>
          </a:prstGeom>
          <a:solidFill>
            <a:srgbClr val="FFFFFF"/>
          </a:solidFill>
          <a:ln w="12700">
            <a:miter lim="400000"/>
          </a:ln>
        </p:spPr>
        <p:txBody>
          <a:bodyPr lIns="50800" tIns="50800" rIns="50800" bIns="50800" anchor="ctr"/>
          <a:lstStyle/>
          <a:p>
            <a:pPr algn="ctr" defTabSz="584200">
              <a:defRPr sz="3000">
                <a:solidFill>
                  <a:srgbClr val="FFFFFF"/>
                </a:solidFill>
                <a:effectLst>
                  <a:outerShdw sx="100000" sy="100000" kx="0" ky="0" algn="b" rotWithShape="0" blurRad="38100" dist="12700" dir="5400000">
                    <a:srgbClr val="000000">
                      <a:alpha val="50000"/>
                    </a:srgbClr>
                  </a:outerShdw>
                </a:effectLst>
                <a:latin typeface="+mj-lt"/>
                <a:ea typeface="+mj-ea"/>
                <a:cs typeface="+mj-cs"/>
                <a:sym typeface="Gill Sans"/>
              </a:defRPr>
            </a:pPr>
          </a:p>
        </p:txBody>
      </p:sp>
      <p:sp>
        <p:nvSpPr>
          <p:cNvPr id="246" name="Shape 246"/>
          <p:cNvSpPr/>
          <p:nvPr/>
        </p:nvSpPr>
        <p:spPr>
          <a:xfrm>
            <a:off x="7309321" y="463550"/>
            <a:ext cx="5695480"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57200" algn="r">
              <a:lnSpc>
                <a:spcPts val="3000"/>
              </a:lnSpc>
              <a:defRPr b="1" sz="1700">
                <a:solidFill>
                  <a:srgbClr val="002345"/>
                </a:solidFill>
              </a:defRPr>
            </a:pPr>
            <a:r>
              <a:t>Prof. Dr. Benjamin Jörissen</a:t>
            </a:r>
          </a:p>
          <a:p>
            <a:pPr marR="457200" algn="r">
              <a:lnSpc>
                <a:spcPts val="3000"/>
              </a:lnSpc>
              <a:defRPr b="1" sz="1700">
                <a:solidFill>
                  <a:srgbClr val="002345"/>
                </a:solidFill>
              </a:defRPr>
            </a:pPr>
            <a:r>
              <a:t>Lehrstuhl für Pädagogik mit dem Schwerpunkt Kultur, ästhetische Bildung und Erziehung</a:t>
            </a:r>
          </a:p>
          <a:p>
            <a:pPr marR="457200" algn="r">
              <a:lnSpc>
                <a:spcPts val="3000"/>
              </a:lnSpc>
              <a:defRPr b="1" sz="1700">
                <a:solidFill>
                  <a:srgbClr val="002345"/>
                </a:solidFill>
              </a:defRPr>
            </a:pPr>
            <a:r>
              <a:rPr>
                <a:hlinkClick r:id="rId3" invalidUrl="" action="" tgtFrame="" tooltip="" history="1" highlightClick="0" endSnd="0"/>
              </a:rPr>
              <a:t>http://joerissen.name</a:t>
            </a:r>
          </a:p>
          <a:p>
            <a:pPr marR="457200" algn="r">
              <a:lnSpc>
                <a:spcPts val="3000"/>
              </a:lnSpc>
              <a:defRPr b="1" sz="1700">
                <a:solidFill>
                  <a:srgbClr val="002345"/>
                </a:solidFill>
              </a:defRPr>
            </a:pPr>
            <a:r>
              <a:rPr>
                <a:hlinkClick r:id="rId4" invalidUrl="" action="" tgtFrame="" tooltip="" history="1" highlightClick="0" endSnd="0"/>
              </a:rPr>
              <a:t>benjamin@joerissen.name</a:t>
            </a:r>
          </a:p>
        </p:txBody>
      </p:sp>
      <p:pic>
        <p:nvPicPr>
          <p:cNvPr id="247" name="image2.pdf"/>
          <p:cNvPicPr>
            <a:picLocks noChangeAspect="0"/>
          </p:cNvPicPr>
          <p:nvPr/>
        </p:nvPicPr>
        <p:blipFill>
          <a:blip r:embed="rId5">
            <a:extLst/>
          </a:blip>
          <a:stretch>
            <a:fillRect/>
          </a:stretch>
        </p:blipFill>
        <p:spPr>
          <a:xfrm>
            <a:off x="431200" y="627808"/>
            <a:ext cx="4165598" cy="1162484"/>
          </a:xfrm>
          <a:prstGeom prst="rect">
            <a:avLst/>
          </a:prstGeom>
          <a:ln w="12700"/>
        </p:spPr>
      </p:pic>
      <p:sp>
        <p:nvSpPr>
          <p:cNvPr id="248" name="Shape 248"/>
          <p:cNvSpPr/>
          <p:nvPr/>
        </p:nvSpPr>
        <p:spPr>
          <a:xfrm>
            <a:off x="1358900" y="7687518"/>
            <a:ext cx="10261600" cy="171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1" indent="0" algn="ctr" defTabSz="584200">
              <a:spcBef>
                <a:spcPts val="2000"/>
              </a:spcBef>
              <a:defRPr sz="3200">
                <a:solidFill>
                  <a:srgbClr val="FFFFFF"/>
                </a:solidFill>
                <a:latin typeface="+mj-lt"/>
                <a:ea typeface="+mj-ea"/>
                <a:cs typeface="+mj-cs"/>
                <a:sym typeface="Gill Sans"/>
              </a:defRPr>
            </a:pPr>
            <a:r>
              <a:t>DGfE-Kongress 2016, Symposium „Der virtuelle Spielraum – Bildung unter dem Apriori digitaler Immaterialität“</a:t>
            </a:r>
          </a:p>
          <a:p>
            <a:pPr lvl="1" indent="0" algn="ctr" defTabSz="584200">
              <a:spcBef>
                <a:spcPts val="2000"/>
              </a:spcBef>
              <a:defRPr sz="3200">
                <a:solidFill>
                  <a:srgbClr val="FFFFFF"/>
                </a:solidFill>
                <a:latin typeface="+mj-lt"/>
                <a:ea typeface="+mj-ea"/>
                <a:cs typeface="+mj-cs"/>
                <a:sym typeface="Gill Sans"/>
              </a:defRPr>
            </a:pPr>
            <a:r>
              <a:t>Universität Kassel, 15. März 2016</a:t>
            </a:r>
          </a:p>
        </p:txBody>
      </p:sp>
      <p:sp>
        <p:nvSpPr>
          <p:cNvPr id="249" name="Shape 249"/>
          <p:cNvSpPr/>
          <p:nvPr/>
        </p:nvSpPr>
        <p:spPr>
          <a:xfrm>
            <a:off x="1371600" y="3903736"/>
            <a:ext cx="10261600" cy="33939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1" indent="0" algn="ctr" defTabSz="584200">
              <a:spcBef>
                <a:spcPts val="2000"/>
              </a:spcBef>
              <a:defRPr sz="4700">
                <a:solidFill>
                  <a:srgbClr val="FFFFFF"/>
                </a:solidFill>
                <a:latin typeface="+mn-lt"/>
                <a:ea typeface="+mn-ea"/>
                <a:cs typeface="+mn-cs"/>
                <a:sym typeface="Calibri"/>
              </a:defRPr>
            </a:pPr>
            <a:r>
              <a:t>Von der Bestimmtheit zur Unbestimmtheit: Zum Bildungscharakter </a:t>
            </a:r>
            <a:br/>
            <a:r>
              <a:t>virtueller Raumentwürfe</a:t>
            </a:r>
          </a:p>
        </p:txBody>
      </p:sp>
      <p:grpSp>
        <p:nvGrpSpPr>
          <p:cNvPr id="252" name="Group 252"/>
          <p:cNvGrpSpPr/>
          <p:nvPr/>
        </p:nvGrpSpPr>
        <p:grpSpPr>
          <a:xfrm>
            <a:off x="5716747" y="388096"/>
            <a:ext cx="1558606" cy="1481618"/>
            <a:chOff x="0" y="0"/>
            <a:chExt cx="1558605" cy="1481616"/>
          </a:xfrm>
        </p:grpSpPr>
        <p:pic>
          <p:nvPicPr>
            <p:cNvPr id="250" name="pasted-image.png">
              <a:hlinkClick r:id="rId6" invalidUrl="" action="" tgtFrame="" tooltip="" history="1" highlightClick="0" endSnd="0"/>
            </p:cNvPr>
            <p:cNvPicPr>
              <a:picLocks noChangeAspect="1"/>
            </p:cNvPicPr>
            <p:nvPr/>
          </p:nvPicPr>
          <p:blipFill>
            <a:blip r:embed="rId7">
              <a:extLst/>
            </a:blip>
            <a:stretch>
              <a:fillRect/>
            </a:stretch>
          </p:blipFill>
          <p:spPr>
            <a:xfrm>
              <a:off x="0" y="0"/>
              <a:ext cx="1545906" cy="544581"/>
            </a:xfrm>
            <a:prstGeom prst="rect">
              <a:avLst/>
            </a:prstGeom>
            <a:ln w="12700" cap="flat">
              <a:noFill/>
              <a:miter lim="400000"/>
            </a:ln>
            <a:effectLst/>
          </p:spPr>
        </p:pic>
        <p:sp>
          <p:nvSpPr>
            <p:cNvPr id="251" name="Shape 251"/>
            <p:cNvSpPr/>
            <p:nvPr/>
          </p:nvSpPr>
          <p:spPr>
            <a:xfrm>
              <a:off x="12700" y="541816"/>
              <a:ext cx="1545906"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a:defRPr sz="900"/>
              </a:pPr>
              <a:r>
                <a:t>Dieses Werk ist lizenziert unter einer </a:t>
              </a:r>
              <a:r>
                <a:rPr u="sng">
                  <a:hlinkClick r:id="rId6" invalidUrl="" action="" tgtFrame="" tooltip="" history="1" highlightClick="0" endSnd="0"/>
                </a:rPr>
                <a:t>Creative Commons Namensnennung - Weitergabe unter gleichen Bedingungen 4.0 International Lizenz.</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95" name="Shape 295"/>
          <p:cNvSpPr/>
          <p:nvPr/>
        </p:nvSpPr>
        <p:spPr>
          <a:xfrm>
            <a:off x="383428" y="3759200"/>
            <a:ext cx="12237944"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800">
                <a:solidFill>
                  <a:srgbClr val="FFFFFF"/>
                </a:solidFill>
                <a:latin typeface="Gill Sans MT"/>
                <a:ea typeface="Gill Sans MT"/>
                <a:cs typeface="Gill Sans MT"/>
                <a:sym typeface="Gill Sans MT"/>
              </a:defRPr>
            </a:pPr>
            <a:r>
              <a:t>„konjunktive“,</a:t>
            </a:r>
          </a:p>
          <a:p>
            <a:pPr algn="ctr" defTabSz="584200">
              <a:defRPr sz="4800">
                <a:solidFill>
                  <a:srgbClr val="FFFFFF"/>
                </a:solidFill>
                <a:latin typeface="Gill Sans MT"/>
                <a:ea typeface="Gill Sans MT"/>
                <a:cs typeface="Gill Sans MT"/>
                <a:sym typeface="Gill Sans MT"/>
              </a:defRPr>
            </a:pPr>
            <a:r>
              <a:t>„institutionalisierte“ und</a:t>
            </a:r>
          </a:p>
          <a:p>
            <a:pPr algn="ctr" defTabSz="584200">
              <a:defRPr sz="4800">
                <a:solidFill>
                  <a:srgbClr val="FFFFFF"/>
                </a:solidFill>
                <a:latin typeface="Gill Sans MT"/>
                <a:ea typeface="Gill Sans MT"/>
                <a:cs typeface="Gill Sans MT"/>
                <a:sym typeface="Gill Sans MT"/>
              </a:defRPr>
            </a:pPr>
            <a:r>
              <a:t>„organisierte </a:t>
            </a:r>
            <a:r>
              <a:rPr>
                <a:solidFill>
                  <a:srgbClr val="FF9300"/>
                </a:solidFill>
              </a:rPr>
              <a:t>Transaktionsräume</a:t>
            </a:r>
            <a:r>
              <a:t>“</a:t>
            </a:r>
          </a:p>
        </p:txBody>
      </p:sp>
      <p:sp>
        <p:nvSpPr>
          <p:cNvPr id="296" name="Shape 296"/>
          <p:cNvSpPr/>
          <p:nvPr/>
        </p:nvSpPr>
        <p:spPr>
          <a:xfrm>
            <a:off x="25400" y="8158508"/>
            <a:ext cx="12954001" cy="15875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Arnd-Michael Nohl (2016): Pädagogische Prozesse im Raum – pragmatistische und wissenssoziologische Perspektiven auf Sozialisation und Bildung. </a:t>
            </a:r>
            <a:br/>
            <a:r>
              <a:t>In: Pietras, Manuela e.a. (Hrsg.): Jahrbuch Medienpädagogik (erscheinend)</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00" name="Shape 300"/>
          <p:cNvSpPr/>
          <p:nvPr/>
        </p:nvSpPr>
        <p:spPr>
          <a:xfrm>
            <a:off x="383428" y="3759200"/>
            <a:ext cx="12237944"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800">
                <a:solidFill>
                  <a:srgbClr val="FFFFFF"/>
                </a:solidFill>
                <a:latin typeface="Gill Sans MT"/>
                <a:ea typeface="Gill Sans MT"/>
                <a:cs typeface="Gill Sans MT"/>
                <a:sym typeface="Gill Sans MT"/>
              </a:defRPr>
            </a:pPr>
            <a:r>
              <a:t>„</a:t>
            </a:r>
            <a:r>
              <a:rPr>
                <a:solidFill>
                  <a:srgbClr val="FF9300"/>
                </a:solidFill>
              </a:rPr>
              <a:t>konjunktive</a:t>
            </a:r>
            <a:r>
              <a:t>“,</a:t>
            </a:r>
          </a:p>
          <a:p>
            <a:pPr algn="ctr" defTabSz="584200">
              <a:defRPr sz="4800">
                <a:solidFill>
                  <a:srgbClr val="FFFFFF"/>
                </a:solidFill>
                <a:latin typeface="Gill Sans MT"/>
                <a:ea typeface="Gill Sans MT"/>
                <a:cs typeface="Gill Sans MT"/>
                <a:sym typeface="Gill Sans MT"/>
              </a:defRPr>
            </a:pPr>
            <a:r>
              <a:t>„</a:t>
            </a:r>
            <a:r>
              <a:rPr>
                <a:solidFill>
                  <a:srgbClr val="FF9300"/>
                </a:solidFill>
              </a:rPr>
              <a:t>institutionalisierte</a:t>
            </a:r>
            <a:r>
              <a:t>“ und</a:t>
            </a:r>
          </a:p>
          <a:p>
            <a:pPr algn="ctr" defTabSz="584200">
              <a:defRPr sz="4800">
                <a:solidFill>
                  <a:srgbClr val="FFFFFF"/>
                </a:solidFill>
                <a:latin typeface="Gill Sans MT"/>
                <a:ea typeface="Gill Sans MT"/>
                <a:cs typeface="Gill Sans MT"/>
                <a:sym typeface="Gill Sans MT"/>
              </a:defRPr>
            </a:pPr>
            <a:r>
              <a:t>„</a:t>
            </a:r>
            <a:r>
              <a:rPr>
                <a:solidFill>
                  <a:srgbClr val="FF9300"/>
                </a:solidFill>
              </a:rPr>
              <a:t>organisierte</a:t>
            </a:r>
            <a:r>
              <a:t> Transaktionsräume“</a:t>
            </a:r>
          </a:p>
        </p:txBody>
      </p:sp>
      <p:sp>
        <p:nvSpPr>
          <p:cNvPr id="301" name="Shape 301"/>
          <p:cNvSpPr/>
          <p:nvPr/>
        </p:nvSpPr>
        <p:spPr>
          <a:xfrm>
            <a:off x="25400" y="8158508"/>
            <a:ext cx="12954001" cy="15875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Arnd-Michael Nohl (2016): Pädagogische Prozesse im Raum – pragmatistische und wissenssoziologische Perspektiven auf Sozialisation und Bildung. </a:t>
            </a:r>
            <a:br/>
            <a:r>
              <a:t>In: Pietras, Manuela e.a. (Hrsg.): Jahrbuch Medienpädagogik (erscheinend)</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05" name="Shape 305"/>
          <p:cNvSpPr/>
          <p:nvPr/>
        </p:nvSpPr>
        <p:spPr>
          <a:xfrm>
            <a:off x="383428" y="3759200"/>
            <a:ext cx="12237944"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800">
                <a:solidFill>
                  <a:srgbClr val="FFFFFF"/>
                </a:solidFill>
                <a:latin typeface="Gill Sans MT"/>
                <a:ea typeface="Gill Sans MT"/>
                <a:cs typeface="Gill Sans MT"/>
                <a:sym typeface="Gill Sans MT"/>
              </a:defRPr>
            </a:pPr>
            <a:r>
              <a:t>„</a:t>
            </a:r>
            <a:r>
              <a:rPr>
                <a:solidFill>
                  <a:srgbClr val="FF9300"/>
                </a:solidFill>
              </a:rPr>
              <a:t>konjunktive</a:t>
            </a:r>
            <a:r>
              <a:t>“,</a:t>
            </a:r>
          </a:p>
          <a:p>
            <a:pPr algn="ctr" defTabSz="584200">
              <a:defRPr sz="4800">
                <a:solidFill>
                  <a:srgbClr val="FFFFFF"/>
                </a:solidFill>
                <a:latin typeface="Gill Sans MT"/>
                <a:ea typeface="Gill Sans MT"/>
                <a:cs typeface="Gill Sans MT"/>
                <a:sym typeface="Gill Sans MT"/>
              </a:defRPr>
            </a:pPr>
            <a:r>
              <a:t>„institutionalisierte“ und</a:t>
            </a:r>
          </a:p>
          <a:p>
            <a:pPr algn="ctr" defTabSz="584200">
              <a:defRPr sz="4800">
                <a:solidFill>
                  <a:srgbClr val="FFFFFF"/>
                </a:solidFill>
                <a:latin typeface="Gill Sans MT"/>
                <a:ea typeface="Gill Sans MT"/>
                <a:cs typeface="Gill Sans MT"/>
                <a:sym typeface="Gill Sans MT"/>
              </a:defRPr>
            </a:pPr>
            <a:r>
              <a:t>„organisierte Transaktionsräume“</a:t>
            </a:r>
          </a:p>
        </p:txBody>
      </p:sp>
      <p:sp>
        <p:nvSpPr>
          <p:cNvPr id="306" name="Shape 306"/>
          <p:cNvSpPr/>
          <p:nvPr/>
        </p:nvSpPr>
        <p:spPr>
          <a:xfrm>
            <a:off x="25400" y="8158508"/>
            <a:ext cx="12954001" cy="15875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Arnd-Michael Nohl (2016): Pädagogische Prozesse im Raum – pragmatistische und wissenssoziologische Perspektiven auf Sozialisation und Bildung. </a:t>
            </a:r>
            <a:br/>
            <a:r>
              <a:t>In: Pietras, Manuela e.a. (Hrsg.): Jahrbuch Medienpädagogik (erscheinend)</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10" name="Shape 310"/>
          <p:cNvSpPr/>
          <p:nvPr/>
        </p:nvSpPr>
        <p:spPr>
          <a:xfrm>
            <a:off x="383428" y="3759200"/>
            <a:ext cx="12237944"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800">
                <a:solidFill>
                  <a:srgbClr val="FFFFFF"/>
                </a:solidFill>
                <a:latin typeface="Gill Sans MT"/>
                <a:ea typeface="Gill Sans MT"/>
                <a:cs typeface="Gill Sans MT"/>
                <a:sym typeface="Gill Sans MT"/>
              </a:defRPr>
            </a:pPr>
            <a:r>
              <a:t>„konjunktive“,</a:t>
            </a:r>
          </a:p>
          <a:p>
            <a:pPr algn="ctr" defTabSz="584200">
              <a:defRPr sz="4800">
                <a:solidFill>
                  <a:srgbClr val="FFFFFF"/>
                </a:solidFill>
                <a:latin typeface="Gill Sans MT"/>
                <a:ea typeface="Gill Sans MT"/>
                <a:cs typeface="Gill Sans MT"/>
                <a:sym typeface="Gill Sans MT"/>
              </a:defRPr>
            </a:pPr>
            <a:r>
              <a:t>„</a:t>
            </a:r>
            <a:r>
              <a:rPr>
                <a:solidFill>
                  <a:srgbClr val="FF9300"/>
                </a:solidFill>
              </a:rPr>
              <a:t>institutionalisierte</a:t>
            </a:r>
            <a:r>
              <a:t>“ und</a:t>
            </a:r>
          </a:p>
          <a:p>
            <a:pPr algn="ctr" defTabSz="584200">
              <a:defRPr sz="4800">
                <a:solidFill>
                  <a:srgbClr val="FFFFFF"/>
                </a:solidFill>
                <a:latin typeface="Gill Sans MT"/>
                <a:ea typeface="Gill Sans MT"/>
                <a:cs typeface="Gill Sans MT"/>
                <a:sym typeface="Gill Sans MT"/>
              </a:defRPr>
            </a:pPr>
            <a:r>
              <a:t>„organisierte Transaktionsräume“</a:t>
            </a:r>
          </a:p>
        </p:txBody>
      </p:sp>
      <p:sp>
        <p:nvSpPr>
          <p:cNvPr id="311" name="Shape 311"/>
          <p:cNvSpPr/>
          <p:nvPr/>
        </p:nvSpPr>
        <p:spPr>
          <a:xfrm>
            <a:off x="25400" y="8158508"/>
            <a:ext cx="12954001" cy="15875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Arnd-Michael Nohl (2016): Pädagogische Prozesse im Raum – pragmatistische und wissenssoziologische Perspektiven auf Sozialisation und Bildung. </a:t>
            </a:r>
            <a:br/>
            <a:r>
              <a:t>In: Pietras, Manuela e.a. (Hrsg.): Jahrbuch Medienpädagogik (erscheinend)</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15" name="Shape 315"/>
          <p:cNvSpPr/>
          <p:nvPr/>
        </p:nvSpPr>
        <p:spPr>
          <a:xfrm>
            <a:off x="383428" y="3759200"/>
            <a:ext cx="12237944"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800">
                <a:solidFill>
                  <a:srgbClr val="FFFFFF"/>
                </a:solidFill>
                <a:latin typeface="Gill Sans MT"/>
                <a:ea typeface="Gill Sans MT"/>
                <a:cs typeface="Gill Sans MT"/>
                <a:sym typeface="Gill Sans MT"/>
              </a:defRPr>
            </a:pPr>
            <a:r>
              <a:t>„konjunktive“,</a:t>
            </a:r>
          </a:p>
          <a:p>
            <a:pPr algn="ctr" defTabSz="584200">
              <a:defRPr sz="4800">
                <a:solidFill>
                  <a:srgbClr val="FFFFFF"/>
                </a:solidFill>
                <a:latin typeface="Gill Sans MT"/>
                <a:ea typeface="Gill Sans MT"/>
                <a:cs typeface="Gill Sans MT"/>
                <a:sym typeface="Gill Sans MT"/>
              </a:defRPr>
            </a:pPr>
            <a:r>
              <a:t>„institutionalisierte“ und</a:t>
            </a:r>
          </a:p>
          <a:p>
            <a:pPr algn="ctr" defTabSz="584200">
              <a:defRPr sz="4800">
                <a:solidFill>
                  <a:srgbClr val="FFFFFF"/>
                </a:solidFill>
                <a:latin typeface="Gill Sans MT"/>
                <a:ea typeface="Gill Sans MT"/>
                <a:cs typeface="Gill Sans MT"/>
                <a:sym typeface="Gill Sans MT"/>
              </a:defRPr>
            </a:pPr>
            <a:r>
              <a:t>„</a:t>
            </a:r>
            <a:r>
              <a:rPr>
                <a:solidFill>
                  <a:srgbClr val="FF9300"/>
                </a:solidFill>
              </a:rPr>
              <a:t>organisierte</a:t>
            </a:r>
            <a:r>
              <a:t> Transaktionsräume“</a:t>
            </a:r>
          </a:p>
        </p:txBody>
      </p:sp>
      <p:sp>
        <p:nvSpPr>
          <p:cNvPr id="316" name="Shape 316"/>
          <p:cNvSpPr/>
          <p:nvPr/>
        </p:nvSpPr>
        <p:spPr>
          <a:xfrm>
            <a:off x="25400" y="8158508"/>
            <a:ext cx="12954001" cy="15875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Arnd-Michael Nohl (2016): Pädagogische Prozesse im Raum – pragmatistische und wissenssoziologische Perspektiven auf Sozialisation und Bildung. </a:t>
            </a:r>
            <a:br/>
            <a:r>
              <a:t>In: Pietras, Manuela e.a. (Hrsg.): Jahrbuch Medienpädagogik (erscheinend)</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nvSpPr>
        <p:spPr>
          <a:xfrm>
            <a:off x="25400" y="8158508"/>
            <a:ext cx="12954001" cy="15875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Arnd-Michael Nohl (2016): Pädagogische Prozesse im Raum – pragmatistische und wissenssoziologische Perspektiven auf Sozialisation und Bildung. </a:t>
            </a:r>
            <a:br/>
            <a:r>
              <a:t>In: Pietras, Manuela e.a. (Hrsg.): Jahrbuch Medienpädagogik (erscheinend)</a:t>
            </a:r>
          </a:p>
        </p:txBody>
      </p:sp>
      <p:sp>
        <p:nvSpPr>
          <p:cNvPr id="321" name="Shape 321"/>
          <p:cNvSpPr/>
          <p:nvPr/>
        </p:nvSpPr>
        <p:spPr>
          <a:xfrm>
            <a:off x="1354137" y="1669556"/>
            <a:ext cx="1029652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800">
                <a:solidFill>
                  <a:srgbClr val="FFFFFF"/>
                </a:solidFill>
                <a:latin typeface="Gill Sans MT"/>
                <a:ea typeface="Gill Sans MT"/>
                <a:cs typeface="Gill Sans MT"/>
                <a:sym typeface="Gill Sans MT"/>
              </a:defRPr>
            </a:lvl1pPr>
          </a:lstStyle>
          <a:p>
            <a:pPr/>
            <a:r>
              <a:t>Bildung als raumkonstituierender Prozess</a:t>
            </a:r>
          </a:p>
        </p:txBody>
      </p:sp>
      <p:sp>
        <p:nvSpPr>
          <p:cNvPr id="322" name="Shape 322"/>
          <p:cNvSpPr/>
          <p:nvPr/>
        </p:nvSpPr>
        <p:spPr>
          <a:xfrm>
            <a:off x="383428" y="3759200"/>
            <a:ext cx="12237944"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800">
                <a:solidFill>
                  <a:srgbClr val="FFFFFF"/>
                </a:solidFill>
                <a:latin typeface="Gill Sans MT"/>
                <a:ea typeface="Gill Sans MT"/>
                <a:cs typeface="Gill Sans MT"/>
                <a:sym typeface="Gill Sans MT"/>
              </a:defRPr>
            </a:pPr>
            <a:r>
              <a:t>„konjunktive“,</a:t>
            </a:r>
          </a:p>
          <a:p>
            <a:pPr algn="ctr" defTabSz="584200">
              <a:defRPr sz="4800">
                <a:solidFill>
                  <a:srgbClr val="FFFFFF"/>
                </a:solidFill>
                <a:latin typeface="Gill Sans MT"/>
                <a:ea typeface="Gill Sans MT"/>
                <a:cs typeface="Gill Sans MT"/>
                <a:sym typeface="Gill Sans MT"/>
              </a:defRPr>
            </a:pPr>
            <a:r>
              <a:t>„institutionalisierte“ und</a:t>
            </a:r>
          </a:p>
          <a:p>
            <a:pPr algn="ctr" defTabSz="584200">
              <a:defRPr sz="4800">
                <a:solidFill>
                  <a:srgbClr val="FFFFFF"/>
                </a:solidFill>
                <a:latin typeface="Gill Sans MT"/>
                <a:ea typeface="Gill Sans MT"/>
                <a:cs typeface="Gill Sans MT"/>
                <a:sym typeface="Gill Sans MT"/>
              </a:defRPr>
            </a:pPr>
            <a:r>
              <a:t>„</a:t>
            </a:r>
            <a:r>
              <a:rPr>
                <a:solidFill>
                  <a:srgbClr val="FF9300"/>
                </a:solidFill>
              </a:rPr>
              <a:t>organisierte</a:t>
            </a:r>
            <a:r>
              <a:t> Transaktionsräume“</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26" name="Shape 326"/>
          <p:cNvSpPr/>
          <p:nvPr/>
        </p:nvSpPr>
        <p:spPr>
          <a:xfrm>
            <a:off x="1481137" y="4597400"/>
            <a:ext cx="1029652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800">
                <a:solidFill>
                  <a:srgbClr val="FFFFFF"/>
                </a:solidFill>
                <a:latin typeface="Gill Sans MT"/>
                <a:ea typeface="Gill Sans MT"/>
                <a:cs typeface="Gill Sans MT"/>
                <a:sym typeface="Gill Sans MT"/>
              </a:defRPr>
            </a:lvl1pPr>
          </a:lstStyle>
          <a:p>
            <a:pPr/>
            <a:r>
              <a:t>Bildung als raumkonstituierender Prozess</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Shape 328"/>
          <p:cNvSpPr/>
          <p:nvPr/>
        </p:nvSpPr>
        <p:spPr>
          <a:xfrm>
            <a:off x="383428" y="3759200"/>
            <a:ext cx="12237944"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800">
                <a:solidFill>
                  <a:srgbClr val="FFFFFF"/>
                </a:solidFill>
                <a:latin typeface="Gill Sans MT"/>
                <a:ea typeface="Gill Sans MT"/>
                <a:cs typeface="Gill Sans MT"/>
                <a:sym typeface="Gill Sans MT"/>
              </a:defRPr>
            </a:pPr>
            <a:r>
              <a:t>III.</a:t>
            </a:r>
          </a:p>
          <a:p>
            <a:pPr algn="ctr" defTabSz="584200">
              <a:defRPr sz="4800">
                <a:solidFill>
                  <a:srgbClr val="FFFFFF"/>
                </a:solidFill>
                <a:latin typeface="Gill Sans MT"/>
                <a:ea typeface="Gill Sans MT"/>
                <a:cs typeface="Gill Sans MT"/>
                <a:sym typeface="Gill Sans MT"/>
              </a:defRPr>
            </a:pPr>
            <a:r>
              <a:t>Transgressionspozenziale in digitalen Rauminszenierungen</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nvSpPr>
        <p:spPr>
          <a:xfrm>
            <a:off x="383428" y="2692400"/>
            <a:ext cx="12237944" cy="436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800">
                <a:solidFill>
                  <a:srgbClr val="FFFFFF"/>
                </a:solidFill>
                <a:latin typeface="Gill Sans MT"/>
                <a:ea typeface="Gill Sans MT"/>
                <a:cs typeface="Gill Sans MT"/>
                <a:sym typeface="Gill Sans MT"/>
              </a:defRPr>
            </a:pPr>
            <a:r>
              <a:t>Bezugsdimensionen des Digitalen:</a:t>
            </a:r>
          </a:p>
          <a:p>
            <a:pPr algn="ctr" defTabSz="584200">
              <a:defRPr sz="4800">
                <a:solidFill>
                  <a:srgbClr val="FFFFFF"/>
                </a:solidFill>
                <a:latin typeface="Gill Sans MT"/>
                <a:ea typeface="Gill Sans MT"/>
                <a:cs typeface="Gill Sans MT"/>
                <a:sym typeface="Gill Sans MT"/>
              </a:defRPr>
            </a:pPr>
          </a:p>
          <a:p>
            <a:pPr algn="ctr" defTabSz="584200">
              <a:defRPr sz="4800">
                <a:solidFill>
                  <a:srgbClr val="FFFFFF"/>
                </a:solidFill>
                <a:latin typeface="Gill Sans MT"/>
                <a:ea typeface="Gill Sans MT"/>
                <a:cs typeface="Gill Sans MT"/>
                <a:sym typeface="Gill Sans MT"/>
              </a:defRPr>
            </a:pPr>
            <a:r>
              <a:t>Daten</a:t>
            </a:r>
          </a:p>
          <a:p>
            <a:pPr algn="ctr" defTabSz="584200">
              <a:defRPr sz="4800">
                <a:solidFill>
                  <a:srgbClr val="FF9300"/>
                </a:solidFill>
                <a:latin typeface="Gill Sans MT"/>
                <a:ea typeface="Gill Sans MT"/>
                <a:cs typeface="Gill Sans MT"/>
                <a:sym typeface="Gill Sans MT"/>
              </a:defRPr>
            </a:pPr>
            <a:r>
              <a:t>Software/Code</a:t>
            </a:r>
          </a:p>
          <a:p>
            <a:pPr algn="ctr" defTabSz="584200">
              <a:defRPr sz="4800">
                <a:solidFill>
                  <a:srgbClr val="FFFFFF"/>
                </a:solidFill>
                <a:latin typeface="Gill Sans MT"/>
                <a:ea typeface="Gill Sans MT"/>
                <a:cs typeface="Gill Sans MT"/>
                <a:sym typeface="Gill Sans MT"/>
              </a:defRPr>
            </a:pPr>
            <a:r>
              <a:t>Netzwerke</a:t>
            </a:r>
          </a:p>
          <a:p>
            <a:pPr algn="ctr" defTabSz="584200">
              <a:defRPr sz="4800">
                <a:solidFill>
                  <a:srgbClr val="FFFFFF"/>
                </a:solidFill>
                <a:latin typeface="Gill Sans MT"/>
                <a:ea typeface="Gill Sans MT"/>
                <a:cs typeface="Gill Sans MT"/>
                <a:sym typeface="Gill Sans MT"/>
              </a:defRPr>
            </a:pPr>
            <a:r>
              <a:t>Interfaces</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nvSpPr>
        <p:spPr>
          <a:xfrm>
            <a:off x="939678" y="3047999"/>
            <a:ext cx="11125444" cy="365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800">
                <a:solidFill>
                  <a:srgbClr val="FFFFFF"/>
                </a:solidFill>
                <a:latin typeface="Gill Sans MT"/>
                <a:ea typeface="Gill Sans MT"/>
                <a:cs typeface="Gill Sans MT"/>
                <a:sym typeface="Gill Sans MT"/>
              </a:defRPr>
            </a:pPr>
            <a:r>
              <a:t>Situiertheit digitaler Rauminszenierungen:</a:t>
            </a:r>
          </a:p>
          <a:p>
            <a:pPr algn="ctr" defTabSz="584200">
              <a:defRPr sz="4800">
                <a:solidFill>
                  <a:srgbClr val="FFFFFF"/>
                </a:solidFill>
                <a:latin typeface="Gill Sans MT"/>
                <a:ea typeface="Gill Sans MT"/>
                <a:cs typeface="Gill Sans MT"/>
                <a:sym typeface="Gill Sans MT"/>
              </a:defRPr>
            </a:pPr>
          </a:p>
          <a:p>
            <a:pPr algn="ctr" defTabSz="584200">
              <a:defRPr sz="4800">
                <a:solidFill>
                  <a:srgbClr val="FFFFFF"/>
                </a:solidFill>
                <a:latin typeface="Gill Sans MT"/>
                <a:ea typeface="Gill Sans MT"/>
                <a:cs typeface="Gill Sans MT"/>
                <a:sym typeface="Gill Sans MT"/>
              </a:defRPr>
            </a:pPr>
            <a:r>
              <a:t>1) am Ort des Interface (körperlich),</a:t>
            </a:r>
          </a:p>
          <a:p>
            <a:pPr algn="ctr" defTabSz="584200">
              <a:defRPr sz="4800">
                <a:solidFill>
                  <a:srgbClr val="FFFFFF"/>
                </a:solidFill>
                <a:latin typeface="Gill Sans MT"/>
                <a:ea typeface="Gill Sans MT"/>
                <a:cs typeface="Gill Sans MT"/>
                <a:sym typeface="Gill Sans MT"/>
              </a:defRPr>
            </a:pPr>
            <a:r>
              <a:t>2) im Netzwerk (ubiquitär),</a:t>
            </a:r>
            <a:br/>
            <a:r>
              <a:t>3) qua Software (performativ)</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nvSpPr>
        <p:spPr>
          <a:xfrm>
            <a:off x="383428" y="3759200"/>
            <a:ext cx="12237944"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800">
                <a:solidFill>
                  <a:srgbClr val="FFFFFF"/>
                </a:solidFill>
                <a:latin typeface="Gill Sans MT"/>
                <a:ea typeface="Gill Sans MT"/>
                <a:cs typeface="Gill Sans MT"/>
                <a:sym typeface="Gill Sans MT"/>
              </a:defRPr>
            </a:pPr>
            <a:r>
              <a:t>I.</a:t>
            </a:r>
          </a:p>
          <a:p>
            <a:pPr algn="ctr" defTabSz="584200">
              <a:defRPr sz="4800">
                <a:solidFill>
                  <a:srgbClr val="FFFFFF"/>
                </a:solidFill>
                <a:latin typeface="Gill Sans MT"/>
                <a:ea typeface="Gill Sans MT"/>
                <a:cs typeface="Gill Sans MT"/>
                <a:sym typeface="Gill Sans MT"/>
              </a:defRPr>
            </a:pPr>
            <a:r>
              <a:t>Bildung zwischen </a:t>
            </a:r>
            <a:br/>
            <a:r>
              <a:t>Transformation und Transgression </a:t>
            </a:r>
          </a:p>
        </p:txBody>
      </p:sp>
    </p:spTree>
  </p:cSld>
  <p:clrMapOvr>
    <a:masterClrMapping/>
  </p:clrMapOvr>
  <p:transition xmlns:p14="http://schemas.microsoft.com/office/powerpoint/2010/main" spd="slow" advClick="1" p14:dur="3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nvSpPr>
        <p:spPr>
          <a:xfrm>
            <a:off x="939678" y="3759200"/>
            <a:ext cx="11125444"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800">
                <a:solidFill>
                  <a:srgbClr val="FFFFFF"/>
                </a:solidFill>
                <a:latin typeface="Gill Sans MT"/>
                <a:ea typeface="Gill Sans MT"/>
                <a:cs typeface="Gill Sans MT"/>
                <a:sym typeface="Gill Sans MT"/>
              </a:defRPr>
            </a:pPr>
            <a:r>
              <a:t>„virtuelle Räume“ </a:t>
            </a:r>
            <a:br/>
            <a:r>
              <a:t>vs.</a:t>
            </a:r>
          </a:p>
          <a:p>
            <a:pPr algn="ctr" defTabSz="584200">
              <a:defRPr sz="4800">
                <a:solidFill>
                  <a:srgbClr val="FFFFFF"/>
                </a:solidFill>
                <a:latin typeface="Gill Sans MT"/>
                <a:ea typeface="Gill Sans MT"/>
                <a:cs typeface="Gill Sans MT"/>
                <a:sym typeface="Gill Sans MT"/>
              </a:defRPr>
            </a:pPr>
            <a:r>
              <a:t>„virtuelle Welten“</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nvSpPr>
        <p:spPr>
          <a:xfrm>
            <a:off x="462695" y="2933700"/>
            <a:ext cx="12079411" cy="388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spcBef>
                <a:spcPts val="1600"/>
              </a:spcBef>
              <a:defRPr sz="3300">
                <a:solidFill>
                  <a:srgbClr val="FFFFFF"/>
                </a:solidFill>
                <a:latin typeface="Gill Sans MT"/>
                <a:ea typeface="Gill Sans MT"/>
                <a:cs typeface="Gill Sans MT"/>
                <a:sym typeface="Gill Sans MT"/>
              </a:defRPr>
            </a:pPr>
            <a:r>
              <a:t>1. Containerraum (Handeln/Spielen im virtuellen Aktionsraum)</a:t>
            </a:r>
          </a:p>
          <a:p>
            <a:pPr defTabSz="584200">
              <a:spcBef>
                <a:spcPts val="1600"/>
              </a:spcBef>
              <a:defRPr sz="3300">
                <a:solidFill>
                  <a:srgbClr val="FFFFFF"/>
                </a:solidFill>
                <a:latin typeface="Gill Sans MT"/>
                <a:ea typeface="Gill Sans MT"/>
                <a:cs typeface="Gill Sans MT"/>
                <a:sym typeface="Gill Sans MT"/>
              </a:defRPr>
            </a:pPr>
            <a:r>
              <a:t>2. dimensionaler Raum („dekonstruierter“ Aktionsraum)</a:t>
            </a:r>
          </a:p>
          <a:p>
            <a:pPr defTabSz="584200">
              <a:spcBef>
                <a:spcPts val="1600"/>
              </a:spcBef>
              <a:defRPr sz="3300">
                <a:solidFill>
                  <a:srgbClr val="FFFFFF"/>
                </a:solidFill>
                <a:latin typeface="Gill Sans MT"/>
                <a:ea typeface="Gill Sans MT"/>
                <a:cs typeface="Gill Sans MT"/>
                <a:sym typeface="Gill Sans MT"/>
              </a:defRPr>
            </a:pPr>
            <a:r>
              <a:t>3. phänomenaler Raum (Erfahrung als Prinzip der Raumkonstruktion)</a:t>
            </a:r>
          </a:p>
          <a:p>
            <a:pPr defTabSz="584200">
              <a:spcBef>
                <a:spcPts val="1600"/>
              </a:spcBef>
              <a:defRPr sz="3300">
                <a:solidFill>
                  <a:srgbClr val="FFFFFF"/>
                </a:solidFill>
                <a:latin typeface="Gill Sans MT"/>
                <a:ea typeface="Gill Sans MT"/>
                <a:cs typeface="Gill Sans MT"/>
                <a:sym typeface="Gill Sans MT"/>
              </a:defRPr>
            </a:pPr>
            <a:r>
              <a:t>4. pragmatischer Raum (Raumtransformation als Aktionsprinzip)</a:t>
            </a:r>
          </a:p>
          <a:p>
            <a:pPr defTabSz="584200">
              <a:spcBef>
                <a:spcPts val="1600"/>
              </a:spcBef>
              <a:defRPr sz="3300">
                <a:solidFill>
                  <a:srgbClr val="FFFFFF"/>
                </a:solidFill>
                <a:latin typeface="Gill Sans MT"/>
                <a:ea typeface="Gill Sans MT"/>
                <a:cs typeface="Gill Sans MT"/>
                <a:sym typeface="Gill Sans MT"/>
              </a:defRPr>
            </a:pPr>
            <a:r>
              <a:t>5. heterotopischer Raum (Raum als Transformationsprinzip von</a:t>
            </a:r>
            <a:br/>
            <a:r>
              <a:t>                                                   Wahrnehmung/Erfahrung/Aktion)</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Shape 348"/>
          <p:cNvSpPr/>
          <p:nvPr/>
        </p:nvSpPr>
        <p:spPr>
          <a:xfrm>
            <a:off x="462695" y="2933700"/>
            <a:ext cx="12079411" cy="388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spcBef>
                <a:spcPts val="1600"/>
              </a:spcBef>
              <a:defRPr sz="3300">
                <a:solidFill>
                  <a:srgbClr val="FF9300"/>
                </a:solidFill>
                <a:latin typeface="Gill Sans MT"/>
                <a:ea typeface="Gill Sans MT"/>
                <a:cs typeface="Gill Sans MT"/>
                <a:sym typeface="Gill Sans MT"/>
              </a:defRPr>
            </a:pPr>
            <a:r>
              <a:t>1. Containerraum (Handeln/Spielen im virtuellen Aktionsraum)</a:t>
            </a:r>
          </a:p>
          <a:p>
            <a:pPr defTabSz="584200">
              <a:spcBef>
                <a:spcPts val="1600"/>
              </a:spcBef>
              <a:defRPr sz="3300">
                <a:solidFill>
                  <a:srgbClr val="FFFFFF"/>
                </a:solidFill>
                <a:latin typeface="Gill Sans MT"/>
                <a:ea typeface="Gill Sans MT"/>
                <a:cs typeface="Gill Sans MT"/>
                <a:sym typeface="Gill Sans MT"/>
              </a:defRPr>
            </a:pPr>
            <a:r>
              <a:t>2. dimensionaler Raum („dekonstruierter“ Aktionsraum)</a:t>
            </a:r>
          </a:p>
          <a:p>
            <a:pPr defTabSz="584200">
              <a:spcBef>
                <a:spcPts val="1600"/>
              </a:spcBef>
              <a:defRPr sz="3300">
                <a:solidFill>
                  <a:srgbClr val="FFFFFF"/>
                </a:solidFill>
                <a:latin typeface="Gill Sans MT"/>
                <a:ea typeface="Gill Sans MT"/>
                <a:cs typeface="Gill Sans MT"/>
                <a:sym typeface="Gill Sans MT"/>
              </a:defRPr>
            </a:pPr>
            <a:r>
              <a:t>3. phänomenaler Raum (Erfahrung als Prinzip der Raumkonstruktion)</a:t>
            </a:r>
          </a:p>
          <a:p>
            <a:pPr defTabSz="584200">
              <a:spcBef>
                <a:spcPts val="1600"/>
              </a:spcBef>
              <a:defRPr sz="3300">
                <a:solidFill>
                  <a:srgbClr val="FFFFFF"/>
                </a:solidFill>
                <a:latin typeface="Gill Sans MT"/>
                <a:ea typeface="Gill Sans MT"/>
                <a:cs typeface="Gill Sans MT"/>
                <a:sym typeface="Gill Sans MT"/>
              </a:defRPr>
            </a:pPr>
            <a:r>
              <a:t>4. pragmatischer Raum (Raumtransformation als Aktionsprinzip)</a:t>
            </a:r>
          </a:p>
          <a:p>
            <a:pPr defTabSz="584200">
              <a:spcBef>
                <a:spcPts val="1600"/>
              </a:spcBef>
              <a:defRPr sz="3300">
                <a:solidFill>
                  <a:srgbClr val="FFFFFF"/>
                </a:solidFill>
                <a:latin typeface="Gill Sans MT"/>
                <a:ea typeface="Gill Sans MT"/>
                <a:cs typeface="Gill Sans MT"/>
                <a:sym typeface="Gill Sans MT"/>
              </a:defRPr>
            </a:pPr>
            <a:r>
              <a:t>5. heterotopischer Raum (Raum als Transformationsprinzip von</a:t>
            </a:r>
            <a:br/>
            <a:r>
              <a:t>                                                   Wahrnehmung/Erfahrung/Aktion)</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Shape 350"/>
          <p:cNvSpPr/>
          <p:nvPr/>
        </p:nvSpPr>
        <p:spPr>
          <a:xfrm>
            <a:off x="25400" y="4305300"/>
            <a:ext cx="12954001" cy="11430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Hinterland Games: The Long Dark (2015) </a:t>
            </a:r>
            <a:br/>
            <a:r>
              <a:rPr u="sng">
                <a:hlinkClick r:id="rId3" invalidUrl="" action="" tgtFrame="" tooltip="" history="1" highlightClick="0" endSnd="0"/>
              </a:rPr>
              <a:t>https://www.youtube.com/watch?v=Yo2L7FYAn4M</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354"/>
          <p:cNvSpPr/>
          <p:nvPr/>
        </p:nvSpPr>
        <p:spPr>
          <a:xfrm>
            <a:off x="25400" y="4305300"/>
            <a:ext cx="12954001" cy="11430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Konami: Metal Gear Solid 5 – The Phantom Pain (Prolog) (2015)</a:t>
            </a:r>
            <a:br/>
            <a:r>
              <a:rPr u="sng">
                <a:hlinkClick r:id="rId3" invalidUrl="" action="" tgtFrame="" tooltip="" history="1" highlightClick="0" endSnd="0"/>
              </a:rPr>
              <a:t>https://www.youtube.com/watch?v=1w83yDe1YaE</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 name="Shape 358"/>
          <p:cNvSpPr/>
          <p:nvPr/>
        </p:nvSpPr>
        <p:spPr>
          <a:xfrm>
            <a:off x="462695" y="2933700"/>
            <a:ext cx="12079411" cy="388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spcBef>
                <a:spcPts val="1600"/>
              </a:spcBef>
              <a:defRPr sz="3300">
                <a:solidFill>
                  <a:srgbClr val="FFFFFF"/>
                </a:solidFill>
                <a:latin typeface="Gill Sans MT"/>
                <a:ea typeface="Gill Sans MT"/>
                <a:cs typeface="Gill Sans MT"/>
                <a:sym typeface="Gill Sans MT"/>
              </a:defRPr>
            </a:pPr>
            <a:r>
              <a:t>1. Containerraum (Handeln/Spielen im virtuellen Aktionsraum)</a:t>
            </a:r>
          </a:p>
          <a:p>
            <a:pPr defTabSz="584200">
              <a:spcBef>
                <a:spcPts val="1600"/>
              </a:spcBef>
              <a:defRPr sz="3300">
                <a:solidFill>
                  <a:srgbClr val="FF9300"/>
                </a:solidFill>
                <a:latin typeface="Gill Sans MT"/>
                <a:ea typeface="Gill Sans MT"/>
                <a:cs typeface="Gill Sans MT"/>
                <a:sym typeface="Gill Sans MT"/>
              </a:defRPr>
            </a:pPr>
            <a:r>
              <a:t>2. dimensionaler Raum („dekonstruierter“ Aktionsraum)</a:t>
            </a:r>
          </a:p>
          <a:p>
            <a:pPr defTabSz="584200">
              <a:spcBef>
                <a:spcPts val="1600"/>
              </a:spcBef>
              <a:defRPr sz="3300">
                <a:solidFill>
                  <a:srgbClr val="FFFFFF"/>
                </a:solidFill>
                <a:latin typeface="Gill Sans MT"/>
                <a:ea typeface="Gill Sans MT"/>
                <a:cs typeface="Gill Sans MT"/>
                <a:sym typeface="Gill Sans MT"/>
              </a:defRPr>
            </a:pPr>
            <a:r>
              <a:t>3. phänomenaler Raum (Erfahrung als Prinzip der Raumkonstruktion)</a:t>
            </a:r>
          </a:p>
          <a:p>
            <a:pPr defTabSz="584200">
              <a:spcBef>
                <a:spcPts val="1600"/>
              </a:spcBef>
              <a:defRPr sz="3300">
                <a:solidFill>
                  <a:srgbClr val="FFFFFF"/>
                </a:solidFill>
                <a:latin typeface="Gill Sans MT"/>
                <a:ea typeface="Gill Sans MT"/>
                <a:cs typeface="Gill Sans MT"/>
                <a:sym typeface="Gill Sans MT"/>
              </a:defRPr>
            </a:pPr>
            <a:r>
              <a:t>4. pragmatischer Raum (Raumtransformation als Aktionsprinzip)</a:t>
            </a:r>
          </a:p>
          <a:p>
            <a:pPr defTabSz="584200">
              <a:spcBef>
                <a:spcPts val="1600"/>
              </a:spcBef>
              <a:defRPr sz="3300">
                <a:solidFill>
                  <a:srgbClr val="FFFFFF"/>
                </a:solidFill>
                <a:latin typeface="Gill Sans MT"/>
                <a:ea typeface="Gill Sans MT"/>
                <a:cs typeface="Gill Sans MT"/>
                <a:sym typeface="Gill Sans MT"/>
              </a:defRPr>
            </a:pPr>
            <a:r>
              <a:t>5. heterotopischer Raum (Raum als Transformationsprinzip von</a:t>
            </a:r>
            <a:br/>
            <a:r>
              <a:t>                                                   Wahrnehmung/Erfahrung/Aktion)</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0" name="Shape 360"/>
          <p:cNvSpPr/>
          <p:nvPr/>
        </p:nvSpPr>
        <p:spPr>
          <a:xfrm>
            <a:off x="25400" y="4305300"/>
            <a:ext cx="12954001" cy="11430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Ustwo: Monument Valley (2012)</a:t>
            </a:r>
          </a:p>
          <a:p>
            <a:pPr algn="ctr" defTabSz="584200">
              <a:defRPr sz="3000">
                <a:latin typeface="+mj-lt"/>
                <a:ea typeface="+mj-ea"/>
                <a:cs typeface="+mj-cs"/>
                <a:sym typeface="Gill Sans"/>
              </a:defRPr>
            </a:pPr>
            <a:r>
              <a:rPr u="sng">
                <a:hlinkClick r:id="rId3" invalidUrl="" action="" tgtFrame="" tooltip="" history="1" highlightClick="0" endSnd="0"/>
              </a:rPr>
              <a:t>https://www.youtube.com/watch?v=OAZNluh2wOI</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Shape 364"/>
          <p:cNvSpPr/>
          <p:nvPr/>
        </p:nvSpPr>
        <p:spPr>
          <a:xfrm>
            <a:off x="25400" y="4305300"/>
            <a:ext cx="12954001" cy="11430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Polytron: FEZ (2012)</a:t>
            </a:r>
          </a:p>
          <a:p>
            <a:pPr algn="ctr" defTabSz="584200">
              <a:defRPr sz="3000">
                <a:latin typeface="+mj-lt"/>
                <a:ea typeface="+mj-ea"/>
                <a:cs typeface="+mj-cs"/>
                <a:sym typeface="Gill Sans"/>
              </a:defRPr>
            </a:pPr>
            <a:r>
              <a:rPr u="sng">
                <a:hlinkClick r:id="rId3" invalidUrl="" action="" tgtFrame="" tooltip="" history="1" highlightClick="0" endSnd="0"/>
              </a:rPr>
              <a:t>https://www.youtube.com/watch?v= e8Ob2OEWaAE</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Shape 368"/>
          <p:cNvSpPr/>
          <p:nvPr/>
        </p:nvSpPr>
        <p:spPr>
          <a:xfrm>
            <a:off x="25400" y="4305300"/>
            <a:ext cx="12954001" cy="11430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Alexander Bruce: Antichamber (2013)</a:t>
            </a:r>
          </a:p>
          <a:p>
            <a:pPr algn="ctr" defTabSz="584200">
              <a:defRPr sz="3000">
                <a:latin typeface="+mj-lt"/>
                <a:ea typeface="+mj-ea"/>
                <a:cs typeface="+mj-cs"/>
                <a:sym typeface="Gill Sans"/>
              </a:defRPr>
            </a:pPr>
            <a:r>
              <a:rPr u="sng">
                <a:hlinkClick r:id="rId3" invalidUrl="" action="" tgtFrame="" tooltip="" history="1" highlightClick="0" endSnd="0"/>
              </a:rPr>
              <a:t>https://www.youtube.com/watch?v=2H6ceq6ETSo</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 name="Shape 372"/>
          <p:cNvSpPr/>
          <p:nvPr/>
        </p:nvSpPr>
        <p:spPr>
          <a:xfrm>
            <a:off x="462695" y="2933700"/>
            <a:ext cx="12079411" cy="388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spcBef>
                <a:spcPts val="1600"/>
              </a:spcBef>
              <a:defRPr sz="3300">
                <a:solidFill>
                  <a:srgbClr val="FFFFFF"/>
                </a:solidFill>
                <a:latin typeface="Gill Sans MT"/>
                <a:ea typeface="Gill Sans MT"/>
                <a:cs typeface="Gill Sans MT"/>
                <a:sym typeface="Gill Sans MT"/>
              </a:defRPr>
            </a:pPr>
            <a:r>
              <a:t>1. Containerraum (Handeln/Spielen im virtuellen Aktionsraum)</a:t>
            </a:r>
          </a:p>
          <a:p>
            <a:pPr defTabSz="584200">
              <a:spcBef>
                <a:spcPts val="1600"/>
              </a:spcBef>
              <a:defRPr sz="3300">
                <a:solidFill>
                  <a:srgbClr val="FFFFFF"/>
                </a:solidFill>
                <a:latin typeface="Gill Sans MT"/>
                <a:ea typeface="Gill Sans MT"/>
                <a:cs typeface="Gill Sans MT"/>
                <a:sym typeface="Gill Sans MT"/>
              </a:defRPr>
            </a:pPr>
            <a:r>
              <a:t>2. dimensionaler Raum („dekonstruierter“ Aktionsraum)</a:t>
            </a:r>
          </a:p>
          <a:p>
            <a:pPr defTabSz="584200">
              <a:spcBef>
                <a:spcPts val="1600"/>
              </a:spcBef>
              <a:defRPr sz="3300">
                <a:solidFill>
                  <a:srgbClr val="FF9300"/>
                </a:solidFill>
                <a:latin typeface="Gill Sans MT"/>
                <a:ea typeface="Gill Sans MT"/>
                <a:cs typeface="Gill Sans MT"/>
                <a:sym typeface="Gill Sans MT"/>
              </a:defRPr>
            </a:pPr>
            <a:r>
              <a:t>3. phänomenaler Raum (Erfahrung als Prinzip der Raumkonstruktion)</a:t>
            </a:r>
          </a:p>
          <a:p>
            <a:pPr defTabSz="584200">
              <a:spcBef>
                <a:spcPts val="1600"/>
              </a:spcBef>
              <a:defRPr sz="3300">
                <a:solidFill>
                  <a:srgbClr val="FFFFFF"/>
                </a:solidFill>
                <a:latin typeface="Gill Sans MT"/>
                <a:ea typeface="Gill Sans MT"/>
                <a:cs typeface="Gill Sans MT"/>
                <a:sym typeface="Gill Sans MT"/>
              </a:defRPr>
            </a:pPr>
            <a:r>
              <a:t>4. pragmatischer Raum (Raumtransformation als Aktionsprinzip)</a:t>
            </a:r>
          </a:p>
          <a:p>
            <a:pPr defTabSz="584200">
              <a:spcBef>
                <a:spcPts val="1600"/>
              </a:spcBef>
              <a:defRPr sz="3300">
                <a:solidFill>
                  <a:srgbClr val="FFFFFF"/>
                </a:solidFill>
                <a:latin typeface="Gill Sans MT"/>
                <a:ea typeface="Gill Sans MT"/>
                <a:cs typeface="Gill Sans MT"/>
                <a:sym typeface="Gill Sans MT"/>
              </a:defRPr>
            </a:pPr>
            <a:r>
              <a:t>5. heterotopischer Raum (Raum als Transformationsprinzip von</a:t>
            </a:r>
            <a:br/>
            <a:r>
              <a:t>                                                   Wahrnehmung/Erfahrung/Aktion)</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nvSpPr>
        <p:spPr>
          <a:xfrm>
            <a:off x="939678" y="954819"/>
            <a:ext cx="11125444"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800">
                <a:solidFill>
                  <a:srgbClr val="FFFFFF"/>
                </a:solidFill>
                <a:latin typeface="Gill Sans MT"/>
                <a:ea typeface="Gill Sans MT"/>
                <a:cs typeface="Gill Sans MT"/>
                <a:sym typeface="Gill Sans MT"/>
              </a:defRPr>
            </a:pPr>
            <a:r>
              <a:t>Medialität vs.</a:t>
            </a:r>
          </a:p>
          <a:p>
            <a:pPr algn="ctr" defTabSz="584200">
              <a:defRPr sz="4800">
                <a:solidFill>
                  <a:srgbClr val="FFFFFF"/>
                </a:solidFill>
                <a:latin typeface="Gill Sans MT"/>
                <a:ea typeface="Gill Sans MT"/>
                <a:cs typeface="Gill Sans MT"/>
                <a:sym typeface="Gill Sans MT"/>
              </a:defRPr>
            </a:pPr>
            <a:r>
              <a:t>Ästhetik vs.</a:t>
            </a:r>
          </a:p>
          <a:p>
            <a:pPr algn="ctr" defTabSz="584200">
              <a:defRPr sz="4800">
                <a:solidFill>
                  <a:srgbClr val="FFFFFF"/>
                </a:solidFill>
                <a:latin typeface="Gill Sans MT"/>
                <a:ea typeface="Gill Sans MT"/>
                <a:cs typeface="Gill Sans MT"/>
                <a:sym typeface="Gill Sans MT"/>
              </a:defRPr>
            </a:pPr>
            <a:r>
              <a:t>Narration/Proposition</a:t>
            </a:r>
          </a:p>
        </p:txBody>
      </p:sp>
      <p:sp>
        <p:nvSpPr>
          <p:cNvPr id="259" name="Shape 259"/>
          <p:cNvSpPr/>
          <p:nvPr/>
        </p:nvSpPr>
        <p:spPr>
          <a:xfrm>
            <a:off x="7465855" y="8608233"/>
            <a:ext cx="4058125"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1295400">
              <a:defRPr sz="2400">
                <a:solidFill>
                  <a:srgbClr val="FFFFFF"/>
                </a:solidFill>
                <a:uFill>
                  <a:solidFill>
                    <a:srgbClr val="FFFFFF"/>
                  </a:solidFill>
                </a:uFill>
                <a:latin typeface="+mn-lt"/>
                <a:ea typeface="+mn-ea"/>
                <a:cs typeface="+mn-cs"/>
                <a:sym typeface="Calibri"/>
              </a:defRPr>
            </a:lvl1pPr>
          </a:lstStyle>
          <a:p>
            <a:pPr/>
            <a:r>
              <a:t>M.C. Escher, Drawing Hands, 1948</a:t>
            </a:r>
          </a:p>
        </p:txBody>
      </p:sp>
      <p:pic>
        <p:nvPicPr>
          <p:cNvPr id="260" name="pasted-image.png"/>
          <p:cNvPicPr>
            <a:picLocks noChangeAspect="1"/>
          </p:cNvPicPr>
          <p:nvPr/>
        </p:nvPicPr>
        <p:blipFill>
          <a:blip r:embed="rId3">
            <a:extLst/>
          </a:blip>
          <a:stretch>
            <a:fillRect/>
          </a:stretch>
        </p:blipFill>
        <p:spPr>
          <a:xfrm>
            <a:off x="416268" y="4203754"/>
            <a:ext cx="5779914" cy="4028305"/>
          </a:xfrm>
          <a:prstGeom prst="rect">
            <a:avLst/>
          </a:prstGeom>
          <a:ln w="12700">
            <a:miter lim="400000"/>
          </a:ln>
        </p:spPr>
      </p:pic>
      <p:sp>
        <p:nvSpPr>
          <p:cNvPr id="261" name="Shape 261"/>
          <p:cNvSpPr/>
          <p:nvPr/>
        </p:nvSpPr>
        <p:spPr>
          <a:xfrm>
            <a:off x="1060845" y="8608233"/>
            <a:ext cx="4490760"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1295400">
              <a:defRPr sz="2400">
                <a:solidFill>
                  <a:srgbClr val="FFFFFF"/>
                </a:solidFill>
                <a:uFill>
                  <a:solidFill>
                    <a:srgbClr val="FFFFFF"/>
                  </a:solidFill>
                </a:uFill>
                <a:latin typeface="+mn-lt"/>
                <a:ea typeface="+mn-ea"/>
                <a:cs typeface="+mn-cs"/>
                <a:sym typeface="Calibri"/>
              </a:defRPr>
            </a:lvl1pPr>
          </a:lstStyle>
          <a:p>
            <a:pPr/>
            <a:r>
              <a:t>Magritte,  La trahison des images (Ceci n'est pas une pipe), 1929</a:t>
            </a:r>
          </a:p>
        </p:txBody>
      </p:sp>
      <p:pic>
        <p:nvPicPr>
          <p:cNvPr id="262" name="pasted-image.png"/>
          <p:cNvPicPr>
            <a:picLocks noChangeAspect="1"/>
          </p:cNvPicPr>
          <p:nvPr/>
        </p:nvPicPr>
        <p:blipFill>
          <a:blip r:embed="rId4">
            <a:extLst/>
          </a:blip>
          <a:stretch>
            <a:fillRect/>
          </a:stretch>
        </p:blipFill>
        <p:spPr>
          <a:xfrm>
            <a:off x="7165382" y="4203754"/>
            <a:ext cx="4659071" cy="4028305"/>
          </a:xfrm>
          <a:prstGeom prst="rect">
            <a:avLst/>
          </a:prstGeom>
          <a:ln w="12700">
            <a:miter lim="400000"/>
          </a:ln>
        </p:spPr>
      </p:pic>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nvSpPr>
        <p:spPr>
          <a:xfrm>
            <a:off x="25400" y="4305300"/>
            <a:ext cx="12954001" cy="11430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Giant Sparrow: The Unfinished Swan (2012)</a:t>
            </a:r>
          </a:p>
          <a:p>
            <a:pPr algn="ctr" defTabSz="584200">
              <a:defRPr sz="3000">
                <a:latin typeface="+mj-lt"/>
                <a:ea typeface="+mj-ea"/>
                <a:cs typeface="+mj-cs"/>
                <a:sym typeface="Gill Sans"/>
              </a:defRPr>
            </a:pPr>
            <a:r>
              <a:rPr u="sng">
                <a:hlinkClick r:id="rId3" invalidUrl="" action="" tgtFrame="" tooltip="" history="1" highlightClick="0" endSnd="0"/>
              </a:rPr>
              <a:t>https://www.youtube.com/watch?v=qADXXnPy4hA</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8" name="Shape 378"/>
          <p:cNvSpPr/>
          <p:nvPr/>
        </p:nvSpPr>
        <p:spPr>
          <a:xfrm>
            <a:off x="25400" y="4305300"/>
            <a:ext cx="12954001" cy="11430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Tiger &amp; Squid: Beyond Eyes (2015)</a:t>
            </a:r>
          </a:p>
          <a:p>
            <a:pPr algn="ctr" defTabSz="584200">
              <a:defRPr sz="3000">
                <a:latin typeface="+mj-lt"/>
                <a:ea typeface="+mj-ea"/>
                <a:cs typeface="+mj-cs"/>
                <a:sym typeface="Gill Sans"/>
              </a:defRPr>
            </a:pPr>
            <a:r>
              <a:rPr u="sng">
                <a:hlinkClick r:id="rId3" invalidUrl="" action="" tgtFrame="" tooltip="" history="1" highlightClick="0" endSnd="0"/>
              </a:rPr>
              <a:t>https://www.youtube.com/watch?v=U9S8ZgETLNA</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nvSpPr>
        <p:spPr>
          <a:xfrm>
            <a:off x="25400" y="4305300"/>
            <a:ext cx="12954001" cy="11430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The Deep End Games: Perception (2015)</a:t>
            </a:r>
          </a:p>
          <a:p>
            <a:pPr algn="ctr" defTabSz="584200">
              <a:defRPr sz="3000">
                <a:latin typeface="+mj-lt"/>
                <a:ea typeface="+mj-ea"/>
                <a:cs typeface="+mj-cs"/>
                <a:sym typeface="Gill Sans"/>
              </a:defRPr>
            </a:pPr>
            <a:r>
              <a:rPr u="sng">
                <a:hlinkClick r:id="rId3" invalidUrl="" action="" tgtFrame="" tooltip="" history="1" highlightClick="0" endSnd="0"/>
              </a:rPr>
              <a:t>https://www.youtube.com/watch?v=cuIXiQP9930</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6" name="Shape 386"/>
          <p:cNvSpPr/>
          <p:nvPr/>
        </p:nvSpPr>
        <p:spPr>
          <a:xfrm>
            <a:off x="462695" y="2933700"/>
            <a:ext cx="12079411" cy="388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spcBef>
                <a:spcPts val="1600"/>
              </a:spcBef>
              <a:defRPr sz="3300">
                <a:solidFill>
                  <a:srgbClr val="FFFFFF"/>
                </a:solidFill>
                <a:latin typeface="Gill Sans MT"/>
                <a:ea typeface="Gill Sans MT"/>
                <a:cs typeface="Gill Sans MT"/>
                <a:sym typeface="Gill Sans MT"/>
              </a:defRPr>
            </a:pPr>
            <a:r>
              <a:t>1. Containerraum (Handeln/Spielen im virtuellen Aktionsraum)</a:t>
            </a:r>
          </a:p>
          <a:p>
            <a:pPr defTabSz="584200">
              <a:spcBef>
                <a:spcPts val="1600"/>
              </a:spcBef>
              <a:defRPr sz="3300">
                <a:solidFill>
                  <a:srgbClr val="FFFFFF"/>
                </a:solidFill>
                <a:latin typeface="Gill Sans MT"/>
                <a:ea typeface="Gill Sans MT"/>
                <a:cs typeface="Gill Sans MT"/>
                <a:sym typeface="Gill Sans MT"/>
              </a:defRPr>
            </a:pPr>
            <a:r>
              <a:t>2. dimensionaler Raum („dekonstruierter“ Aktionsraum)</a:t>
            </a:r>
          </a:p>
          <a:p>
            <a:pPr defTabSz="584200">
              <a:spcBef>
                <a:spcPts val="1600"/>
              </a:spcBef>
              <a:defRPr sz="3300">
                <a:solidFill>
                  <a:srgbClr val="FFFFFF"/>
                </a:solidFill>
                <a:latin typeface="Gill Sans MT"/>
                <a:ea typeface="Gill Sans MT"/>
                <a:cs typeface="Gill Sans MT"/>
                <a:sym typeface="Gill Sans MT"/>
              </a:defRPr>
            </a:pPr>
            <a:r>
              <a:t>3. phänomenaler Raum (Erfahrung als Prinzip der Raumkonstruktion)</a:t>
            </a:r>
          </a:p>
          <a:p>
            <a:pPr defTabSz="584200">
              <a:spcBef>
                <a:spcPts val="1600"/>
              </a:spcBef>
              <a:defRPr sz="3300">
                <a:solidFill>
                  <a:srgbClr val="FF9300"/>
                </a:solidFill>
                <a:latin typeface="Gill Sans MT"/>
                <a:ea typeface="Gill Sans MT"/>
                <a:cs typeface="Gill Sans MT"/>
                <a:sym typeface="Gill Sans MT"/>
              </a:defRPr>
            </a:pPr>
            <a:r>
              <a:t>4. pragmatischer Raum (Raumtransformation als Aktionsprinzip)</a:t>
            </a:r>
          </a:p>
          <a:p>
            <a:pPr defTabSz="584200">
              <a:spcBef>
                <a:spcPts val="1600"/>
              </a:spcBef>
              <a:defRPr sz="3300">
                <a:solidFill>
                  <a:srgbClr val="FFFFFF"/>
                </a:solidFill>
                <a:latin typeface="Gill Sans MT"/>
                <a:ea typeface="Gill Sans MT"/>
                <a:cs typeface="Gill Sans MT"/>
                <a:sym typeface="Gill Sans MT"/>
              </a:defRPr>
            </a:pPr>
            <a:r>
              <a:t>5. heterotopischer Raum (Raum als Transformationsprinzip von</a:t>
            </a:r>
            <a:br/>
            <a:r>
              <a:t>                                                   Wahrnehmung/Erfahrung/Aktion)</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8" name="Shape 388"/>
          <p:cNvSpPr/>
          <p:nvPr/>
        </p:nvSpPr>
        <p:spPr>
          <a:xfrm>
            <a:off x="25400" y="4305300"/>
            <a:ext cx="12954001" cy="11430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Linden Lab: Second Life (2003)</a:t>
            </a:r>
          </a:p>
          <a:p>
            <a:pPr algn="ctr" defTabSz="584200">
              <a:defRPr sz="3000">
                <a:latin typeface="+mj-lt"/>
                <a:ea typeface="+mj-ea"/>
                <a:cs typeface="+mj-cs"/>
                <a:sym typeface="Gill Sans"/>
              </a:defRPr>
            </a:pPr>
            <a:r>
              <a:rPr u="sng">
                <a:hlinkClick r:id="rId3" invalidUrl="" action="" tgtFrame="" tooltip="" history="1" highlightClick="0" endSnd="0"/>
              </a:rPr>
              <a:t>https://www.youtube.com/watch?v=MR5tZN4BVSw</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Shape 392"/>
          <p:cNvSpPr/>
          <p:nvPr/>
        </p:nvSpPr>
        <p:spPr>
          <a:xfrm>
            <a:off x="25400" y="4305300"/>
            <a:ext cx="12954001" cy="11430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Mojang: Minecraft (2009)</a:t>
            </a:r>
          </a:p>
          <a:p>
            <a:pPr algn="ctr" defTabSz="584200">
              <a:defRPr sz="3000">
                <a:latin typeface="+mj-lt"/>
                <a:ea typeface="+mj-ea"/>
                <a:cs typeface="+mj-cs"/>
                <a:sym typeface="Gill Sans"/>
              </a:defRPr>
            </a:pPr>
            <a:r>
              <a:rPr u="sng">
                <a:hlinkClick r:id="rId3" invalidUrl="" action="" tgtFrame="" tooltip="" history="1" highlightClick="0" endSnd="0"/>
              </a:rPr>
              <a:t>https://www.youtube.com/watch?v=4Q1ZQDo1UVI</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Shape 396"/>
          <p:cNvSpPr/>
          <p:nvPr/>
        </p:nvSpPr>
        <p:spPr>
          <a:xfrm>
            <a:off x="462695" y="2933700"/>
            <a:ext cx="12079411" cy="388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spcBef>
                <a:spcPts val="1600"/>
              </a:spcBef>
              <a:defRPr sz="3300">
                <a:solidFill>
                  <a:srgbClr val="FFFFFF"/>
                </a:solidFill>
                <a:latin typeface="Gill Sans MT"/>
                <a:ea typeface="Gill Sans MT"/>
                <a:cs typeface="Gill Sans MT"/>
                <a:sym typeface="Gill Sans MT"/>
              </a:defRPr>
            </a:pPr>
            <a:r>
              <a:t>1. Containerraum (Handeln/Spielen im virtuellen Aktionsraum)</a:t>
            </a:r>
          </a:p>
          <a:p>
            <a:pPr defTabSz="584200">
              <a:spcBef>
                <a:spcPts val="1600"/>
              </a:spcBef>
              <a:defRPr sz="3300">
                <a:solidFill>
                  <a:srgbClr val="FFFFFF"/>
                </a:solidFill>
                <a:latin typeface="Gill Sans MT"/>
                <a:ea typeface="Gill Sans MT"/>
                <a:cs typeface="Gill Sans MT"/>
                <a:sym typeface="Gill Sans MT"/>
              </a:defRPr>
            </a:pPr>
            <a:r>
              <a:t>2. dimensionaler Raum („dekonstruierter“ Aktionsraum)</a:t>
            </a:r>
          </a:p>
          <a:p>
            <a:pPr defTabSz="584200">
              <a:spcBef>
                <a:spcPts val="1600"/>
              </a:spcBef>
              <a:defRPr sz="3300">
                <a:solidFill>
                  <a:srgbClr val="FFFFFF"/>
                </a:solidFill>
                <a:latin typeface="Gill Sans MT"/>
                <a:ea typeface="Gill Sans MT"/>
                <a:cs typeface="Gill Sans MT"/>
                <a:sym typeface="Gill Sans MT"/>
              </a:defRPr>
            </a:pPr>
            <a:r>
              <a:t>3. phänomenaler Raum (Erfahrung als Prinzip der Raumkonstruktion)</a:t>
            </a:r>
          </a:p>
          <a:p>
            <a:pPr defTabSz="584200">
              <a:spcBef>
                <a:spcPts val="1600"/>
              </a:spcBef>
              <a:defRPr sz="3300">
                <a:solidFill>
                  <a:srgbClr val="FFFFFF"/>
                </a:solidFill>
                <a:latin typeface="Gill Sans MT"/>
                <a:ea typeface="Gill Sans MT"/>
                <a:cs typeface="Gill Sans MT"/>
                <a:sym typeface="Gill Sans MT"/>
              </a:defRPr>
            </a:pPr>
            <a:r>
              <a:t>4. pragmatischer Raum (Raumtransformation als Aktionsprinzip)</a:t>
            </a:r>
          </a:p>
          <a:p>
            <a:pPr defTabSz="584200">
              <a:spcBef>
                <a:spcPts val="1600"/>
              </a:spcBef>
              <a:defRPr sz="3300">
                <a:solidFill>
                  <a:srgbClr val="FF9300"/>
                </a:solidFill>
                <a:latin typeface="Gill Sans MT"/>
                <a:ea typeface="Gill Sans MT"/>
                <a:cs typeface="Gill Sans MT"/>
                <a:sym typeface="Gill Sans MT"/>
              </a:defRPr>
            </a:pPr>
            <a:r>
              <a:t>5. heterotopischer Raum (Raum als Transformationsprinzip von</a:t>
            </a:r>
            <a:br/>
            <a:r>
              <a:t>                                                   Wahrnehmung/Erfahrung/Aktion)</a:t>
            </a: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8" name="Shape 398"/>
          <p:cNvSpPr/>
          <p:nvPr/>
        </p:nvSpPr>
        <p:spPr>
          <a:xfrm>
            <a:off x="25400" y="4305300"/>
            <a:ext cx="12954001" cy="11430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Tale of Tales: The Graveyard (2008)</a:t>
            </a:r>
          </a:p>
          <a:p>
            <a:pPr algn="ctr" defTabSz="584200">
              <a:defRPr sz="3000">
                <a:latin typeface="+mj-lt"/>
                <a:ea typeface="+mj-ea"/>
                <a:cs typeface="+mj-cs"/>
                <a:sym typeface="Gill Sans"/>
              </a:defRPr>
            </a:pPr>
            <a:r>
              <a:rPr u="sng">
                <a:hlinkClick r:id="rId3" invalidUrl="" action="" tgtFrame="" tooltip="" history="1" highlightClick="0" endSnd="0"/>
              </a:rPr>
              <a:t>https://www.youtube.com/watch?v=TKwZ6oZybCA</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2" name="Shape 402"/>
          <p:cNvSpPr/>
          <p:nvPr/>
        </p:nvSpPr>
        <p:spPr>
          <a:xfrm>
            <a:off x="25400" y="4305300"/>
            <a:ext cx="12954001" cy="11430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rPr u="sng">
                <a:hlinkClick r:id="rId3" invalidUrl="" action="" tgtFrame="" tooltip="" history="1" highlightClick="0" endSnd="0"/>
              </a:rPr>
              <a:t>Bill Viola: The Night Journey (2010)</a:t>
            </a:r>
          </a:p>
          <a:p>
            <a:pPr algn="ctr" defTabSz="584200">
              <a:defRPr sz="3000">
                <a:latin typeface="+mj-lt"/>
                <a:ea typeface="+mj-ea"/>
                <a:cs typeface="+mj-cs"/>
                <a:sym typeface="Gill Sans"/>
              </a:defRPr>
            </a:pPr>
            <a:r>
              <a:rPr u="sng">
                <a:hlinkClick r:id="rId4" invalidUrl="" action="" tgtFrame="" tooltip="" history="1" highlightClick="0" endSnd="0"/>
              </a:rPr>
              <a:t>https://www.youtube.com/watch?v=twK2NDc</a:t>
            </a:r>
          </a:p>
        </p:txBody>
      </p:sp>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6" name="Shape 406"/>
          <p:cNvSpPr/>
          <p:nvPr/>
        </p:nvSpPr>
        <p:spPr>
          <a:xfrm>
            <a:off x="25400" y="4305300"/>
            <a:ext cx="12954001" cy="11430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Tale of Tales: Bientôt l’été (2012)</a:t>
            </a:r>
          </a:p>
          <a:p>
            <a:pPr algn="ctr" defTabSz="584200">
              <a:defRPr sz="3000">
                <a:latin typeface="+mj-lt"/>
                <a:ea typeface="+mj-ea"/>
                <a:cs typeface="+mj-cs"/>
                <a:sym typeface="Gill Sans"/>
              </a:defRPr>
            </a:pPr>
            <a:r>
              <a:rPr u="sng">
                <a:hlinkClick r:id="rId3" invalidUrl="" action="" tgtFrame="" tooltip="" history="1" highlightClick="0" endSnd="0"/>
              </a:rPr>
              <a:t>https://www.youtube.com/watch?v=rAKSBAWb6fM</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6" name="pasted-image.png"/>
          <p:cNvPicPr>
            <a:picLocks noChangeAspect="1"/>
          </p:cNvPicPr>
          <p:nvPr/>
        </p:nvPicPr>
        <p:blipFill>
          <a:blip r:embed="rId3">
            <a:extLst/>
          </a:blip>
          <a:stretch>
            <a:fillRect/>
          </a:stretch>
        </p:blipFill>
        <p:spPr>
          <a:xfrm>
            <a:off x="1656512" y="135905"/>
            <a:ext cx="9691777" cy="9481790"/>
          </a:xfrm>
          <a:prstGeom prst="rect">
            <a:avLst/>
          </a:prstGeom>
          <a:ln w="12700">
            <a:miter lim="400000"/>
          </a:ln>
        </p:spPr>
      </p:pic>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0" name="Shape 410"/>
          <p:cNvSpPr/>
          <p:nvPr/>
        </p:nvSpPr>
        <p:spPr>
          <a:xfrm>
            <a:off x="462695" y="2933700"/>
            <a:ext cx="12079411" cy="388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spcBef>
                <a:spcPts val="1600"/>
              </a:spcBef>
              <a:defRPr sz="3300">
                <a:solidFill>
                  <a:srgbClr val="FFFFFF"/>
                </a:solidFill>
                <a:latin typeface="Gill Sans MT"/>
                <a:ea typeface="Gill Sans MT"/>
                <a:cs typeface="Gill Sans MT"/>
                <a:sym typeface="Gill Sans MT"/>
              </a:defRPr>
            </a:pPr>
            <a:r>
              <a:t>1. Containerraum (Handeln/Spielen im virtuellen Aktionsraum)</a:t>
            </a:r>
          </a:p>
          <a:p>
            <a:pPr defTabSz="584200">
              <a:spcBef>
                <a:spcPts val="1600"/>
              </a:spcBef>
              <a:defRPr sz="3300">
                <a:solidFill>
                  <a:srgbClr val="FFFFFF"/>
                </a:solidFill>
                <a:latin typeface="Gill Sans MT"/>
                <a:ea typeface="Gill Sans MT"/>
                <a:cs typeface="Gill Sans MT"/>
                <a:sym typeface="Gill Sans MT"/>
              </a:defRPr>
            </a:pPr>
            <a:r>
              <a:t>2. dimensionaler Raum („dekonstruierter“ Aktionsraum)</a:t>
            </a:r>
          </a:p>
          <a:p>
            <a:pPr defTabSz="584200">
              <a:spcBef>
                <a:spcPts val="1600"/>
              </a:spcBef>
              <a:defRPr sz="3300">
                <a:solidFill>
                  <a:srgbClr val="FFFFFF"/>
                </a:solidFill>
                <a:latin typeface="Gill Sans MT"/>
                <a:ea typeface="Gill Sans MT"/>
                <a:cs typeface="Gill Sans MT"/>
                <a:sym typeface="Gill Sans MT"/>
              </a:defRPr>
            </a:pPr>
            <a:r>
              <a:t>3. phänomenaler Raum (Erfahrung als Prinzip der Raumkonstruktion)</a:t>
            </a:r>
          </a:p>
          <a:p>
            <a:pPr defTabSz="584200">
              <a:spcBef>
                <a:spcPts val="1600"/>
              </a:spcBef>
              <a:defRPr sz="3300">
                <a:solidFill>
                  <a:srgbClr val="FFFFFF"/>
                </a:solidFill>
                <a:latin typeface="Gill Sans MT"/>
                <a:ea typeface="Gill Sans MT"/>
                <a:cs typeface="Gill Sans MT"/>
                <a:sym typeface="Gill Sans MT"/>
              </a:defRPr>
            </a:pPr>
            <a:r>
              <a:t>4. pragmatischer Raum (Raumtransformation als Aktionsprinzip)</a:t>
            </a:r>
          </a:p>
          <a:p>
            <a:pPr defTabSz="584200">
              <a:spcBef>
                <a:spcPts val="1600"/>
              </a:spcBef>
              <a:defRPr sz="3300">
                <a:solidFill>
                  <a:srgbClr val="FFFFFF"/>
                </a:solidFill>
                <a:latin typeface="Gill Sans MT"/>
                <a:ea typeface="Gill Sans MT"/>
                <a:cs typeface="Gill Sans MT"/>
                <a:sym typeface="Gill Sans MT"/>
              </a:defRPr>
            </a:pPr>
            <a:r>
              <a:t>5. heterotopischer Raum (Raum als Transformationsprinzip von</a:t>
            </a:r>
            <a:br/>
            <a:r>
              <a:t>                                                   Wahrnehmung/Erfahrung/Aktion)</a:t>
            </a:r>
          </a:p>
        </p:txBody>
      </p:sp>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14" name="Shape 414"/>
          <p:cNvSpPr/>
          <p:nvPr/>
        </p:nvSpPr>
        <p:spPr>
          <a:xfrm>
            <a:off x="-25400" y="381000"/>
            <a:ext cx="13030200" cy="1536700"/>
          </a:xfrm>
          <a:prstGeom prst="rect">
            <a:avLst/>
          </a:prstGeom>
          <a:solidFill>
            <a:srgbClr val="FFFFFF"/>
          </a:solidFill>
          <a:ln w="12700">
            <a:miter lim="400000"/>
          </a:ln>
        </p:spPr>
        <p:txBody>
          <a:bodyPr lIns="50800" tIns="50800" rIns="50800" bIns="50800" anchor="ctr"/>
          <a:lstStyle/>
          <a:p>
            <a:pPr algn="ctr" defTabSz="584200">
              <a:defRPr sz="3000">
                <a:solidFill>
                  <a:srgbClr val="FFFFFF"/>
                </a:solidFill>
                <a:effectLst>
                  <a:outerShdw sx="100000" sy="100000" kx="0" ky="0" algn="b" rotWithShape="0" blurRad="38100" dist="12700" dir="5400000">
                    <a:srgbClr val="000000">
                      <a:alpha val="50000"/>
                    </a:srgbClr>
                  </a:outerShdw>
                </a:effectLst>
                <a:latin typeface="+mj-lt"/>
                <a:ea typeface="+mj-ea"/>
                <a:cs typeface="+mj-cs"/>
                <a:sym typeface="Gill Sans"/>
              </a:defRPr>
            </a:pPr>
          </a:p>
        </p:txBody>
      </p:sp>
      <p:sp>
        <p:nvSpPr>
          <p:cNvPr id="415" name="Shape 415"/>
          <p:cNvSpPr/>
          <p:nvPr/>
        </p:nvSpPr>
        <p:spPr>
          <a:xfrm>
            <a:off x="7309321" y="463550"/>
            <a:ext cx="5695480"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57200" algn="r">
              <a:lnSpc>
                <a:spcPts val="3000"/>
              </a:lnSpc>
              <a:defRPr b="1" sz="1700">
                <a:solidFill>
                  <a:srgbClr val="002345"/>
                </a:solidFill>
              </a:defRPr>
            </a:pPr>
            <a:r>
              <a:t>Prof. Dr. Benjamin Jörissen</a:t>
            </a:r>
          </a:p>
          <a:p>
            <a:pPr marR="457200" algn="r">
              <a:lnSpc>
                <a:spcPts val="3000"/>
              </a:lnSpc>
              <a:defRPr b="1" sz="1700">
                <a:solidFill>
                  <a:srgbClr val="002345"/>
                </a:solidFill>
              </a:defRPr>
            </a:pPr>
            <a:r>
              <a:t>Lehrstuhl für Pädagogik mit dem Schwerpunkt Kultur, ästhetische Bildung und Erziehung</a:t>
            </a:r>
          </a:p>
          <a:p>
            <a:pPr marR="457200" algn="r">
              <a:lnSpc>
                <a:spcPts val="3000"/>
              </a:lnSpc>
              <a:defRPr b="1" sz="1700">
                <a:solidFill>
                  <a:srgbClr val="002345"/>
                </a:solidFill>
              </a:defRPr>
            </a:pPr>
            <a:r>
              <a:rPr>
                <a:hlinkClick r:id="rId3" invalidUrl="" action="" tgtFrame="" tooltip="" history="1" highlightClick="0" endSnd="0"/>
              </a:rPr>
              <a:t>http://joerissen.name</a:t>
            </a:r>
          </a:p>
          <a:p>
            <a:pPr marR="457200" algn="r">
              <a:lnSpc>
                <a:spcPts val="3000"/>
              </a:lnSpc>
              <a:defRPr b="1" sz="1700">
                <a:solidFill>
                  <a:srgbClr val="002345"/>
                </a:solidFill>
              </a:defRPr>
            </a:pPr>
            <a:r>
              <a:rPr>
                <a:hlinkClick r:id="rId4" invalidUrl="" action="" tgtFrame="" tooltip="" history="1" highlightClick="0" endSnd="0"/>
              </a:rPr>
              <a:t>benjamin@joerissen.name</a:t>
            </a:r>
          </a:p>
        </p:txBody>
      </p:sp>
      <p:pic>
        <p:nvPicPr>
          <p:cNvPr id="416" name="image2.pdf"/>
          <p:cNvPicPr>
            <a:picLocks noChangeAspect="0"/>
          </p:cNvPicPr>
          <p:nvPr/>
        </p:nvPicPr>
        <p:blipFill>
          <a:blip r:embed="rId5">
            <a:extLst/>
          </a:blip>
          <a:stretch>
            <a:fillRect/>
          </a:stretch>
        </p:blipFill>
        <p:spPr>
          <a:xfrm>
            <a:off x="431200" y="627808"/>
            <a:ext cx="4165598" cy="1162484"/>
          </a:xfrm>
          <a:prstGeom prst="rect">
            <a:avLst/>
          </a:prstGeom>
          <a:ln w="12700"/>
        </p:spPr>
      </p:pic>
      <p:sp>
        <p:nvSpPr>
          <p:cNvPr id="417" name="Shape 417"/>
          <p:cNvSpPr/>
          <p:nvPr/>
        </p:nvSpPr>
        <p:spPr>
          <a:xfrm>
            <a:off x="1358900" y="7687518"/>
            <a:ext cx="10261600" cy="171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1" indent="0" algn="ctr" defTabSz="584200">
              <a:spcBef>
                <a:spcPts val="2000"/>
              </a:spcBef>
              <a:defRPr sz="3200">
                <a:solidFill>
                  <a:srgbClr val="FFFFFF"/>
                </a:solidFill>
                <a:latin typeface="+mj-lt"/>
                <a:ea typeface="+mj-ea"/>
                <a:cs typeface="+mj-cs"/>
                <a:sym typeface="Gill Sans"/>
              </a:defRPr>
            </a:pPr>
            <a:r>
              <a:t>DGfE-Kongress 2016, Symposium „Der virtuelle Spielraum – Bildung unter dem Apriori digitaler Immaterialität“</a:t>
            </a:r>
          </a:p>
        </p:txBody>
      </p:sp>
      <p:sp>
        <p:nvSpPr>
          <p:cNvPr id="418" name="Shape 418"/>
          <p:cNvSpPr/>
          <p:nvPr/>
        </p:nvSpPr>
        <p:spPr>
          <a:xfrm>
            <a:off x="1371600" y="4171317"/>
            <a:ext cx="10261600" cy="33939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1" indent="0" algn="ctr" defTabSz="584200">
              <a:spcBef>
                <a:spcPts val="2000"/>
              </a:spcBef>
              <a:defRPr sz="4700">
                <a:solidFill>
                  <a:srgbClr val="FFFFFF"/>
                </a:solidFill>
                <a:latin typeface="+mn-lt"/>
                <a:ea typeface="+mn-ea"/>
                <a:cs typeface="+mn-cs"/>
                <a:sym typeface="Calibri"/>
              </a:defRPr>
            </a:pPr>
            <a:r>
              <a:t>Von der Bestimmtheit zur Unbestimmtheit: Zum Bildungscharakter </a:t>
            </a:r>
            <a:br/>
            <a:r>
              <a:t>virtueller Raumentwürfe</a:t>
            </a:r>
          </a:p>
        </p:txBody>
      </p:sp>
      <p:grpSp>
        <p:nvGrpSpPr>
          <p:cNvPr id="421" name="Group 421"/>
          <p:cNvGrpSpPr/>
          <p:nvPr/>
        </p:nvGrpSpPr>
        <p:grpSpPr>
          <a:xfrm>
            <a:off x="5716747" y="388096"/>
            <a:ext cx="1558606" cy="1481618"/>
            <a:chOff x="0" y="0"/>
            <a:chExt cx="1558605" cy="1481616"/>
          </a:xfrm>
        </p:grpSpPr>
        <p:pic>
          <p:nvPicPr>
            <p:cNvPr id="419" name="pasted-image.png">
              <a:hlinkClick r:id="rId6" invalidUrl="" action="" tgtFrame="" tooltip="" history="1" highlightClick="0" endSnd="0"/>
            </p:cNvPr>
            <p:cNvPicPr>
              <a:picLocks noChangeAspect="1"/>
            </p:cNvPicPr>
            <p:nvPr/>
          </p:nvPicPr>
          <p:blipFill>
            <a:blip r:embed="rId7">
              <a:extLst/>
            </a:blip>
            <a:stretch>
              <a:fillRect/>
            </a:stretch>
          </p:blipFill>
          <p:spPr>
            <a:xfrm>
              <a:off x="0" y="0"/>
              <a:ext cx="1545906" cy="544581"/>
            </a:xfrm>
            <a:prstGeom prst="rect">
              <a:avLst/>
            </a:prstGeom>
            <a:ln w="12700" cap="flat">
              <a:noFill/>
              <a:miter lim="400000"/>
            </a:ln>
            <a:effectLst/>
          </p:spPr>
        </p:pic>
        <p:sp>
          <p:nvSpPr>
            <p:cNvPr id="420" name="Shape 420"/>
            <p:cNvSpPr/>
            <p:nvPr/>
          </p:nvSpPr>
          <p:spPr>
            <a:xfrm>
              <a:off x="12700" y="541816"/>
              <a:ext cx="1545906"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a:defRPr sz="900"/>
              </a:pPr>
              <a:r>
                <a:t>Dieses Werk ist lizenziert unter einer </a:t>
              </a:r>
              <a:r>
                <a:rPr u="sng">
                  <a:hlinkClick r:id="rId6" invalidUrl="" action="" tgtFrame="" tooltip="" history="1" highlightClick="0" endSnd="0"/>
                </a:rPr>
                <a:t>Creative Commons Namensnennung - Weitergabe unter gleichen Bedingungen 4.0 International Lizenz.</a:t>
              </a:r>
            </a:p>
          </p:txBody>
        </p:sp>
      </p:gr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0" name="pasted-image.png"/>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271" name="Shape 271"/>
          <p:cNvSpPr/>
          <p:nvPr/>
        </p:nvSpPr>
        <p:spPr>
          <a:xfrm>
            <a:off x="5088178" y="9075274"/>
            <a:ext cx="7767341" cy="5334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800">
                <a:solidFill>
                  <a:srgbClr val="FFFFFF"/>
                </a:solidFill>
              </a:defRPr>
            </a:lvl1pPr>
          </a:lstStyle>
          <a:p>
            <a:pPr/>
            <a:r>
              <a:t>http://www.tedxvienna.at/blog/hack-your-city/</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nvSpPr>
        <p:spPr>
          <a:xfrm>
            <a:off x="7392599" y="9198715"/>
            <a:ext cx="5307436"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900"/>
            </a:lvl1pPr>
          </a:lstStyle>
          <a:p>
            <a:pPr/>
            <a:r>
              <a:t>http://www.tedxvienna.at/blog/hack-your-city/</a:t>
            </a:r>
          </a:p>
        </p:txBody>
      </p:sp>
      <p:sp>
        <p:nvSpPr>
          <p:cNvPr id="276" name="Shape 276"/>
          <p:cNvSpPr/>
          <p:nvPr/>
        </p:nvSpPr>
        <p:spPr>
          <a:xfrm>
            <a:off x="1433496" y="3263900"/>
            <a:ext cx="10137808" cy="322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600">
                <a:solidFill>
                  <a:srgbClr val="FFFFFF"/>
                </a:solidFill>
                <a:latin typeface="Gill Sans MT"/>
                <a:ea typeface="Gill Sans MT"/>
                <a:cs typeface="Gill Sans MT"/>
                <a:sym typeface="Gill Sans MT"/>
              </a:defRPr>
            </a:pPr>
            <a:r>
              <a:t>„Dritter Grundsatz: Heterotopien besitzen die Fähigkeit, mehrere reale Räume, mehrere Orte, die eigentlich nicht miteinander verträglich sind, an einem einzigen Ort nebeneinanderzustellen.“ </a:t>
            </a:r>
            <a:br/>
            <a:r>
              <a:t>(Bspw. </a:t>
            </a:r>
            <a:r>
              <a:rPr i="1"/>
              <a:t>Theater, Kino, Garten, Museen, Bibliotheken, Feste, Jahrmärkte, Feriendörfer</a:t>
            </a:r>
            <a:r>
              <a:t>)</a:t>
            </a:r>
          </a:p>
        </p:txBody>
      </p:sp>
      <p:sp>
        <p:nvSpPr>
          <p:cNvPr id="277" name="Shape 277"/>
          <p:cNvSpPr/>
          <p:nvPr/>
        </p:nvSpPr>
        <p:spPr>
          <a:xfrm>
            <a:off x="25400" y="8603009"/>
            <a:ext cx="12954001" cy="11430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ctr" defTabSz="584200">
              <a:defRPr sz="3000">
                <a:latin typeface="+mj-lt"/>
                <a:ea typeface="+mj-ea"/>
                <a:cs typeface="+mj-cs"/>
                <a:sym typeface="Gill Sans"/>
              </a:defRPr>
            </a:lvl1pPr>
          </a:lstStyle>
          <a:p>
            <a:pPr/>
            <a:r>
              <a:t>Michel Foucault (1967):  Von anderen Räumen. In: Dünne/Günzel (Hrsg.): Raumtheorie. Frankfurt/M.: Suhrkamp 2006, S. 324</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nvSpPr>
        <p:spPr>
          <a:xfrm>
            <a:off x="383428" y="4114799"/>
            <a:ext cx="12237944"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800">
                <a:solidFill>
                  <a:srgbClr val="FFFFFF"/>
                </a:solidFill>
                <a:latin typeface="Gill Sans MT"/>
                <a:ea typeface="Gill Sans MT"/>
                <a:cs typeface="Gill Sans MT"/>
                <a:sym typeface="Gill Sans MT"/>
              </a:defRPr>
            </a:pPr>
            <a:r>
              <a:t>II.</a:t>
            </a:r>
          </a:p>
          <a:p>
            <a:pPr algn="ctr" defTabSz="584200">
              <a:defRPr sz="4800">
                <a:solidFill>
                  <a:srgbClr val="FFFFFF"/>
                </a:solidFill>
                <a:latin typeface="Gill Sans MT"/>
                <a:ea typeface="Gill Sans MT"/>
                <a:cs typeface="Gill Sans MT"/>
                <a:sym typeface="Gill Sans MT"/>
              </a:defRPr>
            </a:pPr>
            <a:r>
              <a:t>Bildung und Raum</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nvSpPr>
        <p:spPr>
          <a:xfrm>
            <a:off x="383428" y="3759200"/>
            <a:ext cx="12237944"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trike="sngStrike" sz="4800">
                <a:solidFill>
                  <a:srgbClr val="FFFFFF"/>
                </a:solidFill>
                <a:latin typeface="Gill Sans MT"/>
                <a:ea typeface="Gill Sans MT"/>
                <a:cs typeface="Gill Sans MT"/>
                <a:sym typeface="Gill Sans MT"/>
              </a:defRPr>
            </a:pPr>
            <a:r>
              <a:t>Raumdeterminismus</a:t>
            </a:r>
          </a:p>
          <a:p>
            <a:pPr algn="ctr" defTabSz="584200">
              <a:defRPr strike="sngStrike" sz="4800">
                <a:solidFill>
                  <a:srgbClr val="FFFFFF"/>
                </a:solidFill>
                <a:latin typeface="Gill Sans MT"/>
                <a:ea typeface="Gill Sans MT"/>
                <a:cs typeface="Gill Sans MT"/>
                <a:sym typeface="Gill Sans MT"/>
              </a:defRPr>
            </a:pPr>
            <a:r>
              <a:t>Raumvoluntarismus</a:t>
            </a:r>
          </a:p>
          <a:p>
            <a:pPr algn="ctr" defTabSz="584200">
              <a:defRPr sz="4800">
                <a:solidFill>
                  <a:srgbClr val="FFFFFF"/>
                </a:solidFill>
                <a:latin typeface="Gill Sans MT"/>
                <a:ea typeface="Gill Sans MT"/>
                <a:cs typeface="Gill Sans MT"/>
                <a:sym typeface="Gill Sans MT"/>
              </a:defRPr>
            </a:pPr>
            <a:r>
              <a:t>Raumpraxeologie</a:t>
            </a:r>
          </a:p>
        </p:txBody>
      </p:sp>
      <p:sp>
        <p:nvSpPr>
          <p:cNvPr id="286" name="Shape 286"/>
          <p:cNvSpPr/>
          <p:nvPr/>
        </p:nvSpPr>
        <p:spPr>
          <a:xfrm>
            <a:off x="25400" y="9038049"/>
            <a:ext cx="12954001" cy="6985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lgn="ctr" defTabSz="584200">
              <a:defRPr sz="3000">
                <a:latin typeface="+mj-lt"/>
                <a:ea typeface="+mj-ea"/>
                <a:cs typeface="+mj-cs"/>
                <a:sym typeface="Gill Sans"/>
              </a:defRPr>
            </a:lvl1pPr>
          </a:lstStyle>
          <a:p>
            <a:pPr/>
            <a:r>
              <a:t>Markus Schroer (2006): Räume, Orte, Grenzen. Ff./M.: Suhrkamp. (S. 175)</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90" name="Shape 290"/>
          <p:cNvSpPr/>
          <p:nvPr/>
        </p:nvSpPr>
        <p:spPr>
          <a:xfrm>
            <a:off x="383428" y="3759200"/>
            <a:ext cx="12237944"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800">
                <a:solidFill>
                  <a:srgbClr val="FFFFFF"/>
                </a:solidFill>
                <a:latin typeface="Gill Sans MT"/>
                <a:ea typeface="Gill Sans MT"/>
                <a:cs typeface="Gill Sans MT"/>
                <a:sym typeface="Gill Sans MT"/>
              </a:defRPr>
            </a:pPr>
            <a:r>
              <a:t>„konjunktive“,</a:t>
            </a:r>
          </a:p>
          <a:p>
            <a:pPr algn="ctr" defTabSz="584200">
              <a:defRPr sz="4800">
                <a:solidFill>
                  <a:srgbClr val="FFFFFF"/>
                </a:solidFill>
                <a:latin typeface="Gill Sans MT"/>
                <a:ea typeface="Gill Sans MT"/>
                <a:cs typeface="Gill Sans MT"/>
                <a:sym typeface="Gill Sans MT"/>
              </a:defRPr>
            </a:pPr>
            <a:r>
              <a:t>„institutionalisierte“ und</a:t>
            </a:r>
          </a:p>
          <a:p>
            <a:pPr algn="ctr" defTabSz="584200">
              <a:defRPr sz="4800">
                <a:solidFill>
                  <a:srgbClr val="FFFFFF"/>
                </a:solidFill>
                <a:latin typeface="Gill Sans MT"/>
                <a:ea typeface="Gill Sans MT"/>
                <a:cs typeface="Gill Sans MT"/>
                <a:sym typeface="Gill Sans MT"/>
              </a:defRPr>
            </a:pPr>
            <a:r>
              <a:t>„organisierte Transaktionsräume“</a:t>
            </a:r>
          </a:p>
        </p:txBody>
      </p:sp>
      <p:sp>
        <p:nvSpPr>
          <p:cNvPr id="291" name="Shape 291"/>
          <p:cNvSpPr/>
          <p:nvPr/>
        </p:nvSpPr>
        <p:spPr>
          <a:xfrm>
            <a:off x="25400" y="8158508"/>
            <a:ext cx="12954001" cy="1587501"/>
          </a:xfrm>
          <a:prstGeom prst="rect">
            <a:avLst/>
          </a:prstGeom>
          <a:solidFill>
            <a:srgbClr val="FFFFFF"/>
          </a:solidFill>
          <a:ln w="50800">
            <a:solidFill>
              <a:srgbClr val="FFFFFF"/>
            </a:solidFill>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algn="ctr" defTabSz="584200">
              <a:defRPr sz="3000">
                <a:latin typeface="+mj-lt"/>
                <a:ea typeface="+mj-ea"/>
                <a:cs typeface="+mj-cs"/>
                <a:sym typeface="Gill Sans"/>
              </a:defRPr>
            </a:pPr>
            <a:r>
              <a:t>Arnd-Michael Nohl (2016): Pädagogische Prozesse im Raum – pragmatistische und wissenssoziologische Perspektiven auf Sozialisation und Bildung. </a:t>
            </a:r>
            <a:br/>
            <a:r>
              <a:t>In: Pietras, Manuela e.a. (Hrsg.): Jahrbuch Medienpädagogik (erscheinend)</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000000"/>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Calibri"/>
        <a:ea typeface="Calibri"/>
        <a:cs typeface="Calibri"/>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Calibri"/>
        <a:ea typeface="Calibri"/>
        <a:cs typeface="Calibri"/>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